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65" r:id="rId2"/>
    <p:sldId id="272" r:id="rId3"/>
    <p:sldId id="264" r:id="rId4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83627D-92AB-D9AD-BCDC-A00ED9ADEB9A}" v="4" dt="2026-10-16T10:56:58.8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6558C7-3DB0-4240-9B90-048D6D34F7F8}" type="datetimeFigureOut">
              <a:t>16/10/2026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B55952-FBEE-44B1-BF3A-3585AF44D6AE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63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Could you pop in info re Cornerstones' projects and books you're reading this term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Explain Little Wandle and home reading expectations</a:t>
            </a:r>
          </a:p>
          <a:p>
            <a:endParaRPr lang="en-US"/>
          </a:p>
          <a:p>
            <a:r>
              <a:rPr lang="en-US"/>
              <a:t>Also Reception useful words (can you have a list and send these home with each parent). I'd like these to form part of our own baseline assessment too.</a:t>
            </a:r>
          </a:p>
          <a:p>
            <a:endParaRPr lang="en-US"/>
          </a:p>
          <a:p>
            <a:r>
              <a:rPr lang="en-US"/>
              <a:t>Explain there will be a phonics workshop for parents soon - date TBC - and explain it's vital they attend.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11956" y="193675"/>
            <a:ext cx="11402831" cy="75001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6667"/>
              </a:lnSpc>
            </a:pPr>
            <a:r>
              <a:rPr lang="en-US" sz="6667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What we are learning</a:t>
            </a:r>
          </a:p>
          <a:p>
            <a:pPr>
              <a:lnSpc>
                <a:spcPct val="150000"/>
              </a:lnSpc>
            </a:pPr>
            <a:r>
              <a:rPr lang="en-US" sz="2400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Our project for this half term is:</a:t>
            </a:r>
            <a:endParaRPr lang="en-US" sz="2400">
              <a:solidFill>
                <a:srgbClr val="0F2F59"/>
              </a:solidFill>
              <a:latin typeface="Century Gothic Paneuropean Bold"/>
              <a:ea typeface="Century Gothic Paneuropean Bold"/>
              <a:cs typeface="Century Gothic Paneuropean Bold"/>
            </a:endParaRPr>
          </a:p>
          <a:p>
            <a:pPr>
              <a:lnSpc>
                <a:spcPct val="150000"/>
              </a:lnSpc>
            </a:pPr>
            <a:r>
              <a:rPr lang="en-US" sz="2400">
                <a:solidFill>
                  <a:srgbClr val="00B0F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Let’s Explore</a:t>
            </a:r>
            <a:r>
              <a:rPr lang="en-US" sz="2400">
                <a:solidFill>
                  <a:schemeClr val="tx2">
                    <a:lumMod val="60000"/>
                    <a:lumOff val="40000"/>
                  </a:schemeClr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 </a:t>
            </a:r>
            <a:r>
              <a:rPr lang="en-US" sz="2400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all about families, our school community and the wider community.</a:t>
            </a:r>
            <a:endParaRPr lang="en-US" sz="2400">
              <a:latin typeface="Century Gothic Paneuropean Bold"/>
              <a:ea typeface="Century Gothic Paneuropean Bold"/>
              <a:cs typeface="Century Gothic Paneuropean Bold"/>
            </a:endParaRPr>
          </a:p>
          <a:p>
            <a:pPr>
              <a:lnSpc>
                <a:spcPct val="150000"/>
              </a:lnSpc>
            </a:pPr>
            <a:r>
              <a:rPr lang="en-US" sz="2133">
                <a:latin typeface="Century Gothic Paneuropean Bold"/>
                <a:ea typeface="Century Gothic Paneuropean Bold"/>
                <a:cs typeface="Century Gothic Paneuropean Bold"/>
              </a:rPr>
              <a:t>We also begin to look at a mini project </a:t>
            </a:r>
            <a:r>
              <a:rPr lang="en-US" sz="2133">
                <a:solidFill>
                  <a:srgbClr val="00B0F0"/>
                </a:solidFill>
                <a:latin typeface="Century Gothic Paneuropean Bold"/>
                <a:ea typeface="Century Gothic Paneuropean Bold"/>
                <a:cs typeface="Century Gothic Paneuropean Bold"/>
              </a:rPr>
              <a:t>Signs of Autumn </a:t>
            </a:r>
            <a:r>
              <a:rPr lang="en-US" sz="2133">
                <a:latin typeface="Century Gothic Paneuropean Bold"/>
                <a:ea typeface="Century Gothic Paneuropean Bold"/>
                <a:cs typeface="Century Gothic Paneuropean Bold"/>
              </a:rPr>
              <a:t>just before the half term break and continue this into the beginning of Autumn Term 2.</a:t>
            </a:r>
          </a:p>
          <a:p>
            <a:pPr>
              <a:lnSpc>
                <a:spcPct val="150000"/>
              </a:lnSpc>
            </a:pPr>
            <a:r>
              <a:rPr lang="en-US" sz="2133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Through these projects we will cover all of the 7 areas of learning for EYFS. We will also link our Literacy and Maths to these themes where </a:t>
            </a:r>
          </a:p>
          <a:p>
            <a:pPr>
              <a:lnSpc>
                <a:spcPct val="150000"/>
              </a:lnSpc>
            </a:pPr>
            <a:r>
              <a:rPr lang="en-US" sz="2133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applicable. </a:t>
            </a:r>
            <a:endParaRPr lang="en-US" sz="2133">
              <a:latin typeface="Century Gothic Paneuropean Bold"/>
              <a:ea typeface="Century Gothic Paneuropean Bold"/>
              <a:cs typeface="Century Gothic Paneuropean Bold"/>
            </a:endParaRPr>
          </a:p>
          <a:p>
            <a:pPr>
              <a:lnSpc>
                <a:spcPct val="150000"/>
              </a:lnSpc>
            </a:pPr>
            <a:r>
              <a:rPr lang="en-US" sz="2133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We are currently reading Where the Wild Things Are </a:t>
            </a:r>
          </a:p>
          <a:p>
            <a:pPr>
              <a:lnSpc>
                <a:spcPct val="150000"/>
              </a:lnSpc>
            </a:pPr>
            <a:r>
              <a:rPr lang="en-US" sz="2133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and getting to know the story really well before having a </a:t>
            </a:r>
          </a:p>
          <a:p>
            <a:pPr>
              <a:lnSpc>
                <a:spcPct val="150000"/>
              </a:lnSpc>
            </a:pPr>
            <a:r>
              <a:rPr lang="en-US" sz="2133"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go at drawing our own pictures to tell the story.</a:t>
            </a:r>
            <a:endParaRPr lang="en-US" sz="2133">
              <a:latin typeface="Century Gothic Paneuropean Bold"/>
              <a:ea typeface="Century Gothic Paneuropean Bold"/>
              <a:cs typeface="Century Gothic Paneuropean Bold"/>
            </a:endParaRPr>
          </a:p>
          <a:p>
            <a:pPr algn="l">
              <a:lnSpc>
                <a:spcPts val="6667"/>
              </a:lnSpc>
            </a:pPr>
            <a:endParaRPr lang="en-US" sz="2667" b="1"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  <a:p>
            <a:pPr algn="l">
              <a:lnSpc>
                <a:spcPts val="6667"/>
              </a:lnSpc>
            </a:pPr>
            <a:endParaRPr lang="en-US" sz="2667" b="1">
              <a:solidFill>
                <a:srgbClr val="0F2F59"/>
              </a:solidFill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A70276-223E-6EE3-C04B-8B2C64BB2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7820" y="3874900"/>
            <a:ext cx="2648994" cy="238232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D0D8997-26F6-9BB4-5CBA-9F49D2606A05}"/>
              </a:ext>
            </a:extLst>
          </p:cNvPr>
          <p:cNvSpPr/>
          <p:nvPr/>
        </p:nvSpPr>
        <p:spPr>
          <a:xfrm>
            <a:off x="346053" y="1600200"/>
            <a:ext cx="6654800" cy="4434086"/>
          </a:xfrm>
          <a:custGeom>
            <a:avLst/>
            <a:gdLst/>
            <a:ahLst/>
            <a:cxnLst/>
            <a:rect l="l" t="t" r="r" b="b"/>
            <a:pathLst>
              <a:path w="13971433" h="9046503">
                <a:moveTo>
                  <a:pt x="0" y="0"/>
                </a:moveTo>
                <a:lnTo>
                  <a:pt x="13971432" y="0"/>
                </a:lnTo>
                <a:lnTo>
                  <a:pt x="13971432" y="9046503"/>
                </a:lnTo>
                <a:lnTo>
                  <a:pt x="0" y="90465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8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B8F612-4708-62B0-A7F5-6E86D60F21A7}"/>
              </a:ext>
            </a:extLst>
          </p:cNvPr>
          <p:cNvSpPr txBox="1"/>
          <p:nvPr/>
        </p:nvSpPr>
        <p:spPr>
          <a:xfrm>
            <a:off x="5143500" y="642938"/>
            <a:ext cx="609600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</a:rPr>
              <a:t>The EYFS Framework</a:t>
            </a:r>
            <a:endParaRPr lang="en-US" sz="2400">
              <a:ea typeface="Calibri"/>
              <a:cs typeface="Calibri"/>
            </a:endParaRPr>
          </a:p>
          <a:p>
            <a:pPr algn="ctr"/>
            <a:endParaRPr lang="en-US" sz="8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93AA07-C7B6-2213-6F7E-A76BCFAC7E2F}"/>
              </a:ext>
            </a:extLst>
          </p:cNvPr>
          <p:cNvSpPr txBox="1"/>
          <p:nvPr/>
        </p:nvSpPr>
        <p:spPr>
          <a:xfrm>
            <a:off x="7772400" y="1447800"/>
            <a:ext cx="3708400" cy="4281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8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6C4B0C-4086-3DD2-9A44-9D40F90F7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7450" y="1581746"/>
            <a:ext cx="4213350" cy="369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278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7828" y="1727483"/>
            <a:ext cx="1324564" cy="1408071"/>
          </a:xfrm>
          <a:custGeom>
            <a:avLst/>
            <a:gdLst/>
            <a:ahLst/>
            <a:cxnLst/>
            <a:rect l="l" t="t" r="r" b="b"/>
            <a:pathLst>
              <a:path w="5509791" h="5509791">
                <a:moveTo>
                  <a:pt x="0" y="0"/>
                </a:moveTo>
                <a:lnTo>
                  <a:pt x="5509791" y="0"/>
                </a:lnTo>
                <a:lnTo>
                  <a:pt x="5509791" y="5509790"/>
                </a:lnTo>
                <a:lnTo>
                  <a:pt x="0" y="55097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800"/>
          </a:p>
        </p:txBody>
      </p:sp>
      <p:sp>
        <p:nvSpPr>
          <p:cNvPr id="4" name="TextBox 4"/>
          <p:cNvSpPr txBox="1"/>
          <p:nvPr/>
        </p:nvSpPr>
        <p:spPr>
          <a:xfrm>
            <a:off x="1677444" y="176060"/>
            <a:ext cx="9176363" cy="886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6667"/>
              </a:lnSpc>
            </a:pPr>
            <a:r>
              <a:rPr lang="en-US" sz="6667" b="1">
                <a:solidFill>
                  <a:srgbClr val="0F2F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Phonics &amp; Reading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9B545E-C202-1DE1-3836-1419BD998D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3034" y="1181057"/>
            <a:ext cx="2471727" cy="29846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4549A0-69F4-7E3B-09BC-344DAA5AECD8}"/>
              </a:ext>
            </a:extLst>
          </p:cNvPr>
          <p:cNvSpPr txBox="1"/>
          <p:nvPr/>
        </p:nvSpPr>
        <p:spPr>
          <a:xfrm>
            <a:off x="362720" y="4320860"/>
            <a:ext cx="4028551" cy="178510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67">
                <a:ea typeface="Calibri"/>
                <a:cs typeface="Calibri"/>
              </a:rPr>
              <a:t>We have daily phonics lessons with a new sound being taught each day. The children will come home with a sticker showing you the sound they have learnt that day. Please practice this with them at home.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E98C5209-48B4-FB84-B51B-136E02B8CED4}"/>
              </a:ext>
            </a:extLst>
          </p:cNvPr>
          <p:cNvSpPr txBox="1"/>
          <p:nvPr/>
        </p:nvSpPr>
        <p:spPr>
          <a:xfrm>
            <a:off x="5572650" y="1119339"/>
            <a:ext cx="5886537" cy="6093976"/>
          </a:xfrm>
          <a:prstGeom prst="rect">
            <a:avLst/>
          </a:prstGeom>
          <a:noFill/>
        </p:spPr>
        <p:txBody>
          <a:bodyPr wrap="square" lIns="60960" tIns="30480" rIns="60960" bIns="3048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67"/>
              <a:t>We have begun teaching the Little Wandle Phonics Program. The children will learn to recognise and write a new letter sound every day for four days and we have a recap of all the sounds on a Friday.</a:t>
            </a:r>
            <a:endParaRPr lang="en-GB" sz="1867">
              <a:ea typeface="Calibri"/>
              <a:cs typeface="Calibri"/>
            </a:endParaRPr>
          </a:p>
          <a:p>
            <a:endParaRPr lang="en-GB" sz="2133">
              <a:ea typeface="Calibri"/>
              <a:cs typeface="Calibri"/>
            </a:endParaRPr>
          </a:p>
          <a:p>
            <a:endParaRPr lang="en-GB" sz="2133">
              <a:ea typeface="Calibri"/>
              <a:cs typeface="Calibri"/>
            </a:endParaRPr>
          </a:p>
          <a:p>
            <a:endParaRPr lang="en-GB" sz="2133">
              <a:ea typeface="Calibri"/>
              <a:cs typeface="Calibri"/>
            </a:endParaRPr>
          </a:p>
          <a:p>
            <a:endParaRPr lang="en-GB" sz="2133">
              <a:ea typeface="Calibri"/>
              <a:cs typeface="Calibri"/>
            </a:endParaRPr>
          </a:p>
          <a:p>
            <a:pPr algn="ctr"/>
            <a:endParaRPr lang="en-GB" sz="1600"/>
          </a:p>
          <a:p>
            <a:pPr algn="ctr"/>
            <a:endParaRPr lang="en-GB" sz="1600"/>
          </a:p>
          <a:p>
            <a:pPr algn="ctr"/>
            <a:endParaRPr lang="en-GB" sz="1600"/>
          </a:p>
          <a:p>
            <a:pPr algn="ctr"/>
            <a:r>
              <a:rPr lang="en-GB" sz="1600"/>
              <a:t>Please read with your child every day. This is the most important home learning they can do in Reception. To begin with they will bring home a ‘sharing book’ which is a free choice of book that you can enjoy reading to them and discussing. They will have a Reading Record. Please sign this every time you read with your child. You do not have to write a comment every time unless you wish to.</a:t>
            </a:r>
            <a:endParaRPr lang="en-GB" sz="1600">
              <a:ea typeface="Calibri"/>
              <a:cs typeface="Calibri"/>
            </a:endParaRPr>
          </a:p>
          <a:p>
            <a:pPr algn="ctr"/>
            <a:r>
              <a:rPr lang="en-GB" sz="1600" b="1">
                <a:ea typeface="Calibri"/>
                <a:cs typeface="Calibri"/>
              </a:rPr>
              <a:t>The reading book and Reading Record must come to school every day so that an adult can read with your child at school.</a:t>
            </a:r>
          </a:p>
          <a:p>
            <a:endParaRPr lang="en-GB" sz="2933"/>
          </a:p>
          <a:p>
            <a:endParaRPr lang="en-GB" sz="2667">
              <a:ea typeface="Calibri"/>
              <a:cs typeface="Calibri"/>
            </a:endParaRPr>
          </a:p>
        </p:txBody>
      </p:sp>
      <p:pic>
        <p:nvPicPr>
          <p:cNvPr id="8" name="Picture 7" descr="A close-up of a notepad&#10;&#10;AI-generated content may be incorrect.">
            <a:extLst>
              <a:ext uri="{FF2B5EF4-FFF2-40B4-BE49-F238E27FC236}">
                <a16:creationId xmlns:a16="http://schemas.microsoft.com/office/drawing/2014/main" id="{4C088BAE-2844-F8A4-1774-6605634709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7521" y="2427613"/>
            <a:ext cx="6007234" cy="155424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7</cp:revision>
  <dcterms:created xsi:type="dcterms:W3CDTF">2013-07-15T20:26:40Z</dcterms:created>
  <dcterms:modified xsi:type="dcterms:W3CDTF">2026-10-16T10:57:41Z</dcterms:modified>
</cp:coreProperties>
</file>