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4"/>
  </p:notesMasterIdLst>
  <p:sldIdLst>
    <p:sldId id="256" r:id="rId5"/>
    <p:sldId id="257" r:id="rId6"/>
    <p:sldId id="258" r:id="rId7"/>
    <p:sldId id="261" r:id="rId8"/>
    <p:sldId id="262" r:id="rId9"/>
    <p:sldId id="275" r:id="rId10"/>
    <p:sldId id="266" r:id="rId11"/>
    <p:sldId id="268" r:id="rId12"/>
    <p:sldId id="269" r:id="rId13"/>
  </p:sldIdLst>
  <p:sldSz cx="18288000" cy="10287000"/>
  <p:notesSz cx="6858000" cy="9144000"/>
  <p:embeddedFontLst>
    <p:embeddedFont>
      <p:font typeface="Century Gothic Paneuropean" panose="020B0604020202020204" charset="0"/>
      <p:regular r:id="rId15"/>
    </p:embeddedFont>
    <p:embeddedFont>
      <p:font typeface="Century Gothic Paneuropean Bold" panose="020B0604020202020204" charset="0"/>
      <p:regular r:id="rId16"/>
    </p:embeddedFont>
    <p:embeddedFont>
      <p:font typeface="Century Gothic Paneuropean Bold Italics" panose="020B0604020202020204" charset="0"/>
      <p:regular r:id="rId17"/>
    </p:embeddedFont>
    <p:embeddedFont>
      <p:font typeface="Century Gothic Paneuropean Italics" panose="020B0604020202020204" charset="0"/>
      <p:regular r:id="rId18"/>
    </p:embeddedFont>
    <p:embeddedFont>
      <p:font typeface="Feeling Passionate" panose="020B0604020202020204" charset="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84" dt="2026-10-16T10:57:09.652"/>
    <p1510:client id="{653E343F-B90A-9DEA-F40B-69083B6222EB}" v="75" dt="2026-10-16T10:46:29.104"/>
    <p1510:client id="{72E0EB22-4307-6556-BB39-FFB6E0DF49F1}" v="20" dt="2026-10-16T10:39:28.6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font" Target="fonts/font5.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we will email the PPT at the end of the week.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Explain you work Tues-Fri and Mrs Church teaches Mondays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DSLs wear the black lanyards.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PE:</a:t>
            </a:r>
          </a:p>
          <a:p>
            <a:r>
              <a:rPr lang="en-US"/>
              <a:t>Chn come to school in their kit and they wear it all day.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Chn MUST bring a coat to school when the weather requires it.</a:t>
            </a:r>
          </a:p>
          <a:p>
            <a:endParaRPr lang="en-US"/>
          </a:p>
          <a:p>
            <a:r>
              <a:rPr lang="en-US"/>
              <a:t>EVERYTHING must be named!!!</a:t>
            </a:r>
          </a:p>
          <a:p>
            <a:endParaRPr lang="en-US"/>
          </a:p>
          <a:p>
            <a:r>
              <a:rPr lang="en-US"/>
              <a:t>NO earrings on PE day - these will be taped over if worn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 sweets or cakes for birthdays (a book donation for our library instead).</a:t>
            </a:r>
          </a:p>
          <a:p>
            <a:endParaRPr lang="en-US"/>
          </a:p>
          <a:p>
            <a:r>
              <a:rPr lang="en-US"/>
              <a:t>Chn need to bring in a NAMED water bottle (NO squash, juice or fizzy drinks under any circumstances).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3.svg"/></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sv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image" Target="../media/image16.png"/><Relationship Id="rId7" Type="http://schemas.openxmlformats.org/officeDocument/2006/relationships/image" Target="../media/image20.svg"/><Relationship Id="rId2" Type="http://schemas.openxmlformats.org/officeDocument/2006/relationships/image" Target="../media/image15.sv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0F2F59"/>
            </a:solidFill>
          </p:spPr>
          <p:txBody>
            <a:bodyPr/>
            <a:lstStyle/>
            <a:p>
              <a:endParaRPr lang="en-GB"/>
            </a:p>
          </p:txBody>
        </p:sp>
        <p:sp>
          <p:nvSpPr>
            <p:cNvPr id="4" name="TextBox 4"/>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494547" y="1361178"/>
            <a:ext cx="2934384" cy="2964024"/>
          </a:xfrm>
          <a:custGeom>
            <a:avLst/>
            <a:gdLst/>
            <a:ahLst/>
            <a:cxnLst/>
            <a:rect l="l" t="t" r="r" b="b"/>
            <a:pathLst>
              <a:path w="2934384" h="2964024">
                <a:moveTo>
                  <a:pt x="0" y="0"/>
                </a:moveTo>
                <a:lnTo>
                  <a:pt x="2934383" y="0"/>
                </a:lnTo>
                <a:lnTo>
                  <a:pt x="2934383" y="2964024"/>
                </a:lnTo>
                <a:lnTo>
                  <a:pt x="0" y="2964024"/>
                </a:lnTo>
                <a:lnTo>
                  <a:pt x="0" y="0"/>
                </a:lnTo>
                <a:close/>
              </a:path>
            </a:pathLst>
          </a:custGeom>
          <a:blipFill>
            <a:blip r:embed="rId3"/>
            <a:stretch>
              <a:fillRect/>
            </a:stretch>
          </a:blipFill>
        </p:spPr>
        <p:txBody>
          <a:bodyPr/>
          <a:lstStyle/>
          <a:p>
            <a:endParaRPr lang="en-GB"/>
          </a:p>
        </p:txBody>
      </p:sp>
      <p:sp>
        <p:nvSpPr>
          <p:cNvPr id="6" name="Freeform 6"/>
          <p:cNvSpPr/>
          <p:nvPr/>
        </p:nvSpPr>
        <p:spPr>
          <a:xfrm>
            <a:off x="348908" y="6346963"/>
            <a:ext cx="3653009" cy="3438394"/>
          </a:xfrm>
          <a:custGeom>
            <a:avLst/>
            <a:gdLst/>
            <a:ahLst/>
            <a:cxnLst/>
            <a:rect l="l" t="t" r="r" b="b"/>
            <a:pathLst>
              <a:path w="3653009" h="3438394">
                <a:moveTo>
                  <a:pt x="0" y="0"/>
                </a:moveTo>
                <a:lnTo>
                  <a:pt x="3653008" y="0"/>
                </a:lnTo>
                <a:lnTo>
                  <a:pt x="3653008" y="3438394"/>
                </a:lnTo>
                <a:lnTo>
                  <a:pt x="0" y="3438394"/>
                </a:lnTo>
                <a:lnTo>
                  <a:pt x="0" y="0"/>
                </a:lnTo>
                <a:close/>
              </a:path>
            </a:pathLst>
          </a:custGeom>
          <a:blipFill>
            <a:blip r:embed="rId4"/>
            <a:stretch>
              <a:fillRect/>
            </a:stretch>
          </a:blipFill>
        </p:spPr>
        <p:txBody>
          <a:bodyPr/>
          <a:lstStyle/>
          <a:p>
            <a:endParaRPr lang="en-GB"/>
          </a:p>
        </p:txBody>
      </p:sp>
      <p:sp>
        <p:nvSpPr>
          <p:cNvPr id="7" name="TextBox 7"/>
          <p:cNvSpPr txBox="1"/>
          <p:nvPr/>
        </p:nvSpPr>
        <p:spPr>
          <a:xfrm>
            <a:off x="5305630" y="2661490"/>
            <a:ext cx="10620170" cy="3371858"/>
          </a:xfrm>
          <a:prstGeom prst="rect">
            <a:avLst/>
          </a:prstGeom>
        </p:spPr>
        <p:txBody>
          <a:bodyPr lIns="0" tIns="0" rIns="0" bIns="0" rtlCol="0" anchor="t">
            <a:spAutoFit/>
          </a:bodyPr>
          <a:lstStyle/>
          <a:p>
            <a:pPr algn="r">
              <a:lnSpc>
                <a:spcPts val="10000"/>
              </a:lnSpc>
            </a:pPr>
            <a:r>
              <a:rPr lang="en-US" sz="10000" b="1">
                <a:solidFill>
                  <a:srgbClr val="FFFFFF"/>
                </a:solidFill>
                <a:latin typeface="Century Gothic Paneuropean Bold"/>
                <a:ea typeface="Century Gothic Paneuropean Bold"/>
                <a:cs typeface="Century Gothic Paneuropean Bold"/>
                <a:sym typeface="Century Gothic Paneuropean Bold"/>
              </a:rPr>
              <a:t>WELCOME TO RECEPTION</a:t>
            </a:r>
          </a:p>
          <a:p>
            <a:pPr algn="r">
              <a:lnSpc>
                <a:spcPts val="6500"/>
              </a:lnSpc>
            </a:pPr>
            <a:r>
              <a:rPr lang="en-US" sz="6500" b="1" i="1">
                <a:solidFill>
                  <a:srgbClr val="BFC2C6"/>
                </a:solidFill>
                <a:latin typeface="Century Gothic Paneuropean Bold Italics"/>
                <a:ea typeface="Century Gothic Paneuropean Bold Italics"/>
                <a:cs typeface="Century Gothic Paneuropean Bold Italics"/>
                <a:sym typeface="Century Gothic Paneuropean Bold Italics"/>
              </a:rPr>
              <a:t>ROBINS</a:t>
            </a:r>
          </a:p>
        </p:txBody>
      </p:sp>
      <p:sp>
        <p:nvSpPr>
          <p:cNvPr id="8" name="TextBox 8"/>
          <p:cNvSpPr txBox="1"/>
          <p:nvPr/>
        </p:nvSpPr>
        <p:spPr>
          <a:xfrm>
            <a:off x="10203684" y="6640827"/>
            <a:ext cx="5722116" cy="523246"/>
          </a:xfrm>
          <a:prstGeom prst="rect">
            <a:avLst/>
          </a:prstGeom>
        </p:spPr>
        <p:txBody>
          <a:bodyPr lIns="0" tIns="0" rIns="0" bIns="0" rtlCol="0" anchor="t">
            <a:spAutoFit/>
          </a:bodyPr>
          <a:lstStyle/>
          <a:p>
            <a:pPr algn="r">
              <a:lnSpc>
                <a:spcPts val="4070"/>
              </a:lnSpc>
            </a:pPr>
            <a:r>
              <a:rPr lang="en-US" sz="3700" i="1">
                <a:solidFill>
                  <a:srgbClr val="FFFFFF"/>
                </a:solidFill>
                <a:latin typeface="Century Gothic Paneuropean Italics"/>
                <a:ea typeface="Century Gothic Paneuropean Italics"/>
                <a:cs typeface="Century Gothic Paneuropean Italics"/>
                <a:sym typeface="Century Gothic Paneuropean Italics"/>
              </a:rPr>
              <a:t>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37983" y="8915400"/>
            <a:ext cx="4102978" cy="2245448"/>
          </a:xfrm>
          <a:custGeom>
            <a:avLst/>
            <a:gdLst/>
            <a:ahLst/>
            <a:cxnLst/>
            <a:rect l="l" t="t" r="r" b="b"/>
            <a:pathLst>
              <a:path w="4102978" h="2245448">
                <a:moveTo>
                  <a:pt x="0" y="0"/>
                </a:moveTo>
                <a:lnTo>
                  <a:pt x="4102979" y="0"/>
                </a:lnTo>
                <a:lnTo>
                  <a:pt x="4102979" y="2245448"/>
                </a:lnTo>
                <a:lnTo>
                  <a:pt x="0" y="22454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rot="5400000">
            <a:off x="13482016" y="-2080942"/>
            <a:ext cx="5450085" cy="4161883"/>
          </a:xfrm>
          <a:custGeom>
            <a:avLst/>
            <a:gdLst/>
            <a:ahLst/>
            <a:cxnLst/>
            <a:rect l="l" t="t" r="r" b="b"/>
            <a:pathLst>
              <a:path w="5450085" h="4161883">
                <a:moveTo>
                  <a:pt x="0" y="0"/>
                </a:moveTo>
                <a:lnTo>
                  <a:pt x="5450085" y="0"/>
                </a:lnTo>
                <a:lnTo>
                  <a:pt x="5450085" y="4161884"/>
                </a:lnTo>
                <a:lnTo>
                  <a:pt x="0" y="416188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Freeform 4"/>
          <p:cNvSpPr/>
          <p:nvPr/>
        </p:nvSpPr>
        <p:spPr>
          <a:xfrm>
            <a:off x="10315388" y="345281"/>
            <a:ext cx="7980500" cy="2194638"/>
          </a:xfrm>
          <a:custGeom>
            <a:avLst/>
            <a:gdLst/>
            <a:ahLst/>
            <a:cxnLst/>
            <a:rect l="l" t="t" r="r" b="b"/>
            <a:pathLst>
              <a:path w="7980500" h="2194638">
                <a:moveTo>
                  <a:pt x="0" y="0"/>
                </a:moveTo>
                <a:lnTo>
                  <a:pt x="7980501" y="0"/>
                </a:lnTo>
                <a:lnTo>
                  <a:pt x="7980501" y="2194638"/>
                </a:lnTo>
                <a:lnTo>
                  <a:pt x="0" y="219463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5" name="TextBox 5"/>
          <p:cNvSpPr txBox="1"/>
          <p:nvPr/>
        </p:nvSpPr>
        <p:spPr>
          <a:xfrm>
            <a:off x="1430693" y="2740819"/>
            <a:ext cx="15798223" cy="1613390"/>
          </a:xfrm>
          <a:prstGeom prst="rect">
            <a:avLst/>
          </a:prstGeom>
        </p:spPr>
        <p:txBody>
          <a:bodyPr wrap="square" lIns="0" tIns="0" rIns="0" bIns="0" rtlCol="0" anchor="t">
            <a:spAutoFit/>
          </a:bodyPr>
          <a:lstStyle/>
          <a:p>
            <a:pPr algn="ctr">
              <a:lnSpc>
                <a:spcPts val="6600"/>
              </a:lnSpc>
            </a:pPr>
            <a:r>
              <a:rPr lang="en-US" sz="6000" b="1" err="1">
                <a:solidFill>
                  <a:srgbClr val="EAB736"/>
                </a:solidFill>
                <a:latin typeface="Century Gothic Paneuropean Bold"/>
                <a:ea typeface="Century Gothic Paneuropean Bold"/>
                <a:cs typeface="Century Gothic Paneuropean Bold"/>
                <a:sym typeface="Century Gothic Paneuropean Bold"/>
              </a:rPr>
              <a:t>Mrs</a:t>
            </a:r>
            <a:r>
              <a:rPr lang="en-US" sz="6000" b="1">
                <a:solidFill>
                  <a:srgbClr val="EAB736"/>
                </a:solidFill>
                <a:latin typeface="Century Gothic Paneuropean Bold"/>
                <a:ea typeface="Century Gothic Paneuropean Bold"/>
                <a:cs typeface="Century Gothic Paneuropean Bold"/>
                <a:sym typeface="Century Gothic Paneuropean Bold"/>
              </a:rPr>
              <a:t> Conisbee </a:t>
            </a:r>
            <a:r>
              <a:rPr lang="en-US" sz="4000" b="1">
                <a:solidFill>
                  <a:srgbClr val="EAB736"/>
                </a:solidFill>
                <a:latin typeface="Century Gothic Paneuropean Bold"/>
                <a:ea typeface="Century Gothic Paneuropean Bold"/>
                <a:cs typeface="Century Gothic Paneuropean Bold"/>
                <a:sym typeface="Century Gothic Paneuropean Bold"/>
              </a:rPr>
              <a:t>–</a:t>
            </a:r>
            <a:r>
              <a:rPr lang="en-US" sz="6000" b="1">
                <a:solidFill>
                  <a:srgbClr val="EAB736"/>
                </a:solidFill>
                <a:latin typeface="Century Gothic Paneuropean Bold"/>
                <a:ea typeface="Century Gothic Paneuropean Bold"/>
                <a:cs typeface="Century Gothic Paneuropean Bold"/>
                <a:sym typeface="Century Gothic Paneuropean Bold"/>
              </a:rPr>
              <a:t> </a:t>
            </a:r>
            <a:r>
              <a:rPr lang="en-US" sz="4000">
                <a:solidFill>
                  <a:srgbClr val="EAB736"/>
                </a:solidFill>
                <a:latin typeface="Century Gothic Paneuropean Bold"/>
                <a:ea typeface="Century Gothic Paneuropean Bold"/>
                <a:cs typeface="Century Gothic Paneuropean Bold"/>
                <a:sym typeface="Century Gothic Paneuropean Bold"/>
              </a:rPr>
              <a:t>Tuesday to Friday</a:t>
            </a:r>
            <a:endParaRPr lang="en-US" sz="4000">
              <a:solidFill>
                <a:srgbClr val="0F2F59"/>
              </a:solidFill>
              <a:latin typeface="Century Gothic Paneuropean"/>
              <a:ea typeface="Century Gothic Paneuropean Bold"/>
              <a:cs typeface="Century Gothic Paneuropean"/>
              <a:sym typeface="Century Gothic Paneuropean Bold"/>
            </a:endParaRPr>
          </a:p>
          <a:p>
            <a:pPr algn="ctr">
              <a:lnSpc>
                <a:spcPts val="6600"/>
              </a:lnSpc>
            </a:pPr>
            <a:r>
              <a:rPr lang="en-US" sz="4000">
                <a:solidFill>
                  <a:srgbClr val="EAB736"/>
                </a:solidFill>
                <a:latin typeface="Century Gothic Paneuropean Bold"/>
                <a:ea typeface="Century Gothic Paneuropean Bold"/>
                <a:cs typeface="Century Gothic Paneuropean Bold"/>
                <a:sym typeface="Century Gothic Paneuropean Bold"/>
              </a:rPr>
              <a:t> </a:t>
            </a:r>
            <a:r>
              <a:rPr lang="en-US" sz="4000">
                <a:solidFill>
                  <a:srgbClr val="0F2F59"/>
                </a:solidFill>
                <a:latin typeface="Century Gothic Paneuropean"/>
                <a:ea typeface="Century Gothic Paneuropean"/>
                <a:cs typeface="Century Gothic Paneuropean"/>
                <a:sym typeface="Century Gothic Paneuropean"/>
              </a:rPr>
              <a:t>(Class Teacher)</a:t>
            </a:r>
            <a:endParaRPr lang="en-US" sz="4000">
              <a:solidFill>
                <a:srgbClr val="0F2F59"/>
              </a:solidFill>
              <a:latin typeface="Century Gothic Paneuropean"/>
              <a:ea typeface="Century Gothic Paneuropean"/>
              <a:cs typeface="Century Gothic Paneuropean"/>
            </a:endParaRPr>
          </a:p>
        </p:txBody>
      </p:sp>
      <p:sp>
        <p:nvSpPr>
          <p:cNvPr id="6" name="TextBox 6"/>
          <p:cNvSpPr txBox="1"/>
          <p:nvPr/>
        </p:nvSpPr>
        <p:spPr>
          <a:xfrm>
            <a:off x="-436194" y="1228725"/>
            <a:ext cx="10620170" cy="1320799"/>
          </a:xfrm>
          <a:prstGeom prst="rect">
            <a:avLst/>
          </a:prstGeom>
        </p:spPr>
        <p:txBody>
          <a:bodyPr lIns="0" tIns="0" rIns="0" bIns="0" rtlCol="0" anchor="t">
            <a:spAutoFit/>
          </a:bodyPr>
          <a:lstStyle/>
          <a:p>
            <a:pPr algn="r">
              <a:lnSpc>
                <a:spcPts val="9999"/>
              </a:lnSpc>
            </a:pPr>
            <a:r>
              <a:rPr lang="en-US" sz="9999" b="1">
                <a:solidFill>
                  <a:srgbClr val="0F2F59"/>
                </a:solidFill>
                <a:latin typeface="Century Gothic Paneuropean Bold"/>
                <a:ea typeface="Century Gothic Paneuropean Bold"/>
                <a:cs typeface="Century Gothic Paneuropean Bold"/>
                <a:sym typeface="Century Gothic Paneuropean Bold"/>
              </a:rPr>
              <a:t>Meet the Team</a:t>
            </a:r>
          </a:p>
        </p:txBody>
      </p:sp>
      <p:sp>
        <p:nvSpPr>
          <p:cNvPr id="7" name="TextBox 7"/>
          <p:cNvSpPr txBox="1"/>
          <p:nvPr/>
        </p:nvSpPr>
        <p:spPr>
          <a:xfrm>
            <a:off x="1207294" y="4552950"/>
            <a:ext cx="16250788" cy="1613390"/>
          </a:xfrm>
          <a:prstGeom prst="rect">
            <a:avLst/>
          </a:prstGeom>
        </p:spPr>
        <p:txBody>
          <a:bodyPr wrap="square" lIns="0" tIns="0" rIns="0" bIns="0" rtlCol="0" anchor="t">
            <a:spAutoFit/>
          </a:bodyPr>
          <a:lstStyle/>
          <a:p>
            <a:pPr algn="ctr">
              <a:lnSpc>
                <a:spcPts val="6600"/>
              </a:lnSpc>
            </a:pPr>
            <a:r>
              <a:rPr lang="en-US" sz="6000" b="1" err="1">
                <a:solidFill>
                  <a:srgbClr val="EAB736"/>
                </a:solidFill>
                <a:latin typeface="Century Gothic Paneuropean Bold"/>
                <a:ea typeface="Century Gothic Paneuropean Bold"/>
                <a:cs typeface="Century Gothic Paneuropean Bold"/>
                <a:sym typeface="Century Gothic Paneuropean Bold"/>
              </a:rPr>
              <a:t>Mrs</a:t>
            </a:r>
            <a:r>
              <a:rPr lang="en-US" sz="6000" b="1">
                <a:solidFill>
                  <a:srgbClr val="EAB736"/>
                </a:solidFill>
                <a:latin typeface="Century Gothic Paneuropean Bold"/>
                <a:ea typeface="Century Gothic Paneuropean Bold"/>
                <a:cs typeface="Century Gothic Paneuropean Bold"/>
                <a:sym typeface="Century Gothic Paneuropean Bold"/>
              </a:rPr>
              <a:t> Baker </a:t>
            </a:r>
            <a:r>
              <a:rPr lang="en-US" sz="4000">
                <a:solidFill>
                  <a:srgbClr val="EAB736"/>
                </a:solidFill>
                <a:latin typeface="Century Gothic Paneuropean Bold"/>
                <a:ea typeface="Century Gothic Paneuropean Bold"/>
                <a:cs typeface="Century Gothic Paneuropean Bold"/>
                <a:sym typeface="Century Gothic Paneuropean Bold"/>
              </a:rPr>
              <a:t>–</a:t>
            </a:r>
            <a:r>
              <a:rPr lang="en-US" sz="6000">
                <a:solidFill>
                  <a:srgbClr val="EAB736"/>
                </a:solidFill>
                <a:latin typeface="Century Gothic Paneuropean Bold"/>
                <a:ea typeface="Century Gothic Paneuropean Bold"/>
                <a:cs typeface="Century Gothic Paneuropean Bold"/>
                <a:sym typeface="Century Gothic Paneuropean Bold"/>
              </a:rPr>
              <a:t> </a:t>
            </a:r>
            <a:r>
              <a:rPr lang="en-US" sz="4000">
                <a:solidFill>
                  <a:srgbClr val="EAB736"/>
                </a:solidFill>
                <a:latin typeface="Century Gothic Paneuropean Bold"/>
                <a:ea typeface="Century Gothic Paneuropean Bold"/>
                <a:cs typeface="Century Gothic Paneuropean Bold"/>
                <a:sym typeface="Century Gothic Paneuropean Bold"/>
              </a:rPr>
              <a:t>Monday, Tuesday, Thursday, Friday</a:t>
            </a:r>
            <a:endParaRPr lang="en-US" sz="4000">
              <a:solidFill>
                <a:srgbClr val="EAB736"/>
              </a:solidFill>
              <a:latin typeface="Century Gothic Paneuropean Bold"/>
              <a:ea typeface="Century Gothic Paneuropean Bold"/>
              <a:cs typeface="Century Gothic Paneuropean Bold"/>
            </a:endParaRPr>
          </a:p>
          <a:p>
            <a:pPr algn="ctr">
              <a:lnSpc>
                <a:spcPts val="6600"/>
              </a:lnSpc>
            </a:pPr>
            <a:r>
              <a:rPr lang="en-US" sz="4000">
                <a:solidFill>
                  <a:srgbClr val="0F2F59"/>
                </a:solidFill>
                <a:latin typeface="Century Gothic Paneuropean"/>
                <a:ea typeface="Century Gothic Paneuropean"/>
                <a:cs typeface="Century Gothic Paneuropean"/>
                <a:sym typeface="Century Gothic Paneuropean"/>
              </a:rPr>
              <a:t>(Teaching Assistant)</a:t>
            </a:r>
            <a:endParaRPr lang="en-US" sz="4000">
              <a:solidFill>
                <a:srgbClr val="0F2F59"/>
              </a:solidFill>
              <a:latin typeface="Century Gothic Paneuropean"/>
              <a:ea typeface="Century Gothic Paneuropean"/>
              <a:cs typeface="Century Gothic Paneuropean"/>
            </a:endParaRPr>
          </a:p>
        </p:txBody>
      </p:sp>
      <p:sp>
        <p:nvSpPr>
          <p:cNvPr id="8" name="TextBox 7">
            <a:extLst>
              <a:ext uri="{FF2B5EF4-FFF2-40B4-BE49-F238E27FC236}">
                <a16:creationId xmlns:a16="http://schemas.microsoft.com/office/drawing/2014/main" id="{3D2C3EB5-F4EF-698F-37AB-B9E0B66584F7}"/>
              </a:ext>
            </a:extLst>
          </p:cNvPr>
          <p:cNvSpPr txBox="1"/>
          <p:nvPr/>
        </p:nvSpPr>
        <p:spPr>
          <a:xfrm>
            <a:off x="1439466" y="6392465"/>
            <a:ext cx="16197210" cy="3306161"/>
          </a:xfrm>
          <a:prstGeom prst="rect">
            <a:avLst/>
          </a:prstGeom>
        </p:spPr>
        <p:txBody>
          <a:bodyPr wrap="square" lIns="0" tIns="0" rIns="0" bIns="0" rtlCol="0" anchor="t">
            <a:spAutoFit/>
          </a:bodyPr>
          <a:lstStyle/>
          <a:p>
            <a:pPr algn="ctr">
              <a:lnSpc>
                <a:spcPts val="6600"/>
              </a:lnSpc>
            </a:pPr>
            <a:r>
              <a:rPr lang="en-US" sz="6000" b="1">
                <a:solidFill>
                  <a:srgbClr val="EAB736"/>
                </a:solidFill>
                <a:latin typeface="Century Gothic Paneuropean Bold"/>
                <a:ea typeface="Century Gothic Paneuropean Bold"/>
                <a:cs typeface="Century Gothic Paneuropean Bold"/>
                <a:sym typeface="Century Gothic Paneuropean Bold"/>
              </a:rPr>
              <a:t>Miss Curry </a:t>
            </a:r>
            <a:r>
              <a:rPr lang="en-US" sz="4000">
                <a:solidFill>
                  <a:srgbClr val="EAB736"/>
                </a:solidFill>
                <a:latin typeface="Century Gothic Paneuropean Bold"/>
                <a:ea typeface="Century Gothic Paneuropean Bold"/>
                <a:cs typeface="Century Gothic Paneuropean Bold"/>
                <a:sym typeface="Century Gothic Paneuropean Bold"/>
              </a:rPr>
              <a:t>–</a:t>
            </a:r>
            <a:r>
              <a:rPr lang="en-US" sz="6000">
                <a:solidFill>
                  <a:srgbClr val="EAB736"/>
                </a:solidFill>
                <a:latin typeface="Century Gothic Paneuropean Bold"/>
                <a:ea typeface="Century Gothic Paneuropean Bold"/>
                <a:cs typeface="Century Gothic Paneuropean Bold"/>
                <a:sym typeface="Century Gothic Paneuropean Bold"/>
              </a:rPr>
              <a:t> </a:t>
            </a:r>
            <a:r>
              <a:rPr lang="en-US" sz="4000">
                <a:solidFill>
                  <a:srgbClr val="EAB736"/>
                </a:solidFill>
                <a:latin typeface="Century Gothic Paneuropean Bold"/>
                <a:ea typeface="Century Gothic Paneuropean Bold"/>
                <a:cs typeface="Century Gothic Paneuropean Bold"/>
                <a:sym typeface="Century Gothic Paneuropean Bold"/>
              </a:rPr>
              <a:t>Monday and Friday </a:t>
            </a:r>
            <a:endParaRPr lang="en-US" sz="4000">
              <a:solidFill>
                <a:srgbClr val="EAB736"/>
              </a:solidFill>
              <a:latin typeface="Century Gothic Paneuropean Bold"/>
              <a:ea typeface="Century Gothic Paneuropean Bold"/>
              <a:cs typeface="Century Gothic Paneuropean Bold"/>
            </a:endParaRPr>
          </a:p>
          <a:p>
            <a:pPr algn="ctr">
              <a:lnSpc>
                <a:spcPts val="6600"/>
              </a:lnSpc>
            </a:pPr>
            <a:r>
              <a:rPr lang="en-US" sz="4000">
                <a:solidFill>
                  <a:srgbClr val="EAB736"/>
                </a:solidFill>
                <a:latin typeface="Century Gothic Paneuropean Bold"/>
                <a:ea typeface="Century Gothic Paneuropean Bold"/>
                <a:cs typeface="Century Gothic Paneuropean Bold"/>
                <a:sym typeface="Century Gothic Paneuropean"/>
              </a:rPr>
              <a:t> </a:t>
            </a:r>
            <a:r>
              <a:rPr lang="en-US" sz="4000">
                <a:solidFill>
                  <a:srgbClr val="0F2F59"/>
                </a:solidFill>
                <a:latin typeface="Century Gothic Paneuropean"/>
                <a:ea typeface="Century Gothic Paneuropean"/>
                <a:cs typeface="Century Gothic Paneuropean"/>
                <a:sym typeface="Century Gothic Paneuropean"/>
              </a:rPr>
              <a:t>(Class Teacher)</a:t>
            </a:r>
          </a:p>
          <a:p>
            <a:pPr algn="ctr">
              <a:lnSpc>
                <a:spcPts val="6600"/>
              </a:lnSpc>
            </a:pPr>
            <a:r>
              <a:rPr lang="en-US" sz="4000">
                <a:solidFill>
                  <a:srgbClr val="FFC000"/>
                </a:solidFill>
                <a:latin typeface="Century Gothic Paneuropean"/>
                <a:ea typeface="Century Gothic Paneuropean"/>
                <a:cs typeface="Century Gothic Paneuropean"/>
              </a:rPr>
              <a:t>Wednesday</a:t>
            </a:r>
          </a:p>
          <a:p>
            <a:pPr algn="ctr">
              <a:lnSpc>
                <a:spcPts val="6600"/>
              </a:lnSpc>
            </a:pPr>
            <a:r>
              <a:rPr lang="en-US" sz="4000">
                <a:solidFill>
                  <a:srgbClr val="002060"/>
                </a:solidFill>
                <a:latin typeface="Century Gothic Paneuropean"/>
                <a:ea typeface="Century Gothic Paneuropean"/>
                <a:cs typeface="Century Gothic Paneuropean"/>
              </a:rPr>
              <a:t>(Teaching Assistant)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DC9BA"/>
        </a:solidFill>
        <a:effectLst/>
      </p:bgPr>
    </p:bg>
    <p:spTree>
      <p:nvGrpSpPr>
        <p:cNvPr id="1" name=""/>
        <p:cNvGrpSpPr/>
        <p:nvPr/>
      </p:nvGrpSpPr>
      <p:grpSpPr>
        <a:xfrm>
          <a:off x="0" y="0"/>
          <a:ext cx="0" cy="0"/>
          <a:chOff x="0" y="0"/>
          <a:chExt cx="0" cy="0"/>
        </a:xfrm>
      </p:grpSpPr>
      <p:sp>
        <p:nvSpPr>
          <p:cNvPr id="2" name="TextBox 2"/>
          <p:cNvSpPr txBox="1"/>
          <p:nvPr/>
        </p:nvSpPr>
        <p:spPr>
          <a:xfrm>
            <a:off x="-1794874" y="1228725"/>
            <a:ext cx="10620170" cy="1320799"/>
          </a:xfrm>
          <a:prstGeom prst="rect">
            <a:avLst/>
          </a:prstGeom>
        </p:spPr>
        <p:txBody>
          <a:bodyPr lIns="0" tIns="0" rIns="0" bIns="0" rtlCol="0" anchor="t">
            <a:spAutoFit/>
          </a:bodyPr>
          <a:lstStyle/>
          <a:p>
            <a:pPr algn="r">
              <a:lnSpc>
                <a:spcPts val="9999"/>
              </a:lnSpc>
            </a:pPr>
            <a:r>
              <a:rPr lang="en-US" sz="9999" b="1">
                <a:solidFill>
                  <a:srgbClr val="0F2F59"/>
                </a:solidFill>
                <a:latin typeface="Century Gothic Paneuropean Bold"/>
                <a:ea typeface="Century Gothic Paneuropean Bold"/>
                <a:cs typeface="Century Gothic Paneuropean Bold"/>
                <a:sym typeface="Century Gothic Paneuropean Bold"/>
              </a:rPr>
              <a:t>Safeguarding</a:t>
            </a:r>
          </a:p>
        </p:txBody>
      </p:sp>
      <p:sp>
        <p:nvSpPr>
          <p:cNvPr id="3" name="TextBox 3"/>
          <p:cNvSpPr txBox="1"/>
          <p:nvPr/>
        </p:nvSpPr>
        <p:spPr>
          <a:xfrm>
            <a:off x="436899" y="3125805"/>
            <a:ext cx="10584596" cy="888256"/>
          </a:xfrm>
          <a:prstGeom prst="rect">
            <a:avLst/>
          </a:prstGeom>
        </p:spPr>
        <p:txBody>
          <a:bodyPr wrap="square" lIns="0" tIns="0" rIns="0" bIns="0" rtlCol="0" anchor="t">
            <a:spAutoFit/>
          </a:bodyPr>
          <a:lstStyle/>
          <a:p>
            <a:pPr algn="l">
              <a:lnSpc>
                <a:spcPts val="6240"/>
              </a:lnSpc>
            </a:pPr>
            <a:r>
              <a:rPr lang="en-US" sz="8000">
                <a:solidFill>
                  <a:srgbClr val="FFFFFF"/>
                </a:solidFill>
                <a:latin typeface="Feeling Passionate"/>
                <a:ea typeface="Feeling Passionate"/>
                <a:cs typeface="Feeling Passionate"/>
                <a:sym typeface="Feeling Passionate"/>
              </a:rPr>
              <a:t>Worried about a child?</a:t>
            </a:r>
          </a:p>
        </p:txBody>
      </p:sp>
      <p:sp>
        <p:nvSpPr>
          <p:cNvPr id="4" name="TextBox 4"/>
          <p:cNvSpPr txBox="1"/>
          <p:nvPr/>
        </p:nvSpPr>
        <p:spPr>
          <a:xfrm>
            <a:off x="436899" y="4919389"/>
            <a:ext cx="17498076" cy="2744341"/>
          </a:xfrm>
          <a:prstGeom prst="rect">
            <a:avLst/>
          </a:prstGeom>
        </p:spPr>
        <p:txBody>
          <a:bodyPr lIns="0" tIns="0" rIns="0" bIns="0" rtlCol="0" anchor="t">
            <a:spAutoFit/>
          </a:bodyPr>
          <a:lstStyle/>
          <a:p>
            <a:pPr>
              <a:lnSpc>
                <a:spcPts val="55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Sam Clark:</a:t>
            </a:r>
            <a:r>
              <a:rPr lang="en-US" sz="5000">
                <a:solidFill>
                  <a:srgbClr val="000000"/>
                </a:solidFill>
                <a:latin typeface="Century Gothic Paneuropean"/>
                <a:ea typeface="Century Gothic Paneuropean"/>
                <a:cs typeface="Century Gothic Paneuropean"/>
                <a:sym typeface="Century Gothic Paneuropean"/>
              </a:rPr>
              <a:t> DSL, Headteacher</a:t>
            </a:r>
          </a:p>
          <a:p>
            <a:pPr algn="l">
              <a:lnSpc>
                <a:spcPts val="4949"/>
              </a:lnSpc>
              <a:spcBef>
                <a:spcPct val="0"/>
              </a:spcBef>
            </a:pPr>
            <a:endParaRPr lang="en-US" sz="5000">
              <a:solidFill>
                <a:srgbClr val="000000"/>
              </a:solidFill>
              <a:latin typeface="Century Gothic Paneuropean"/>
              <a:ea typeface="Century Gothic Paneuropean"/>
              <a:cs typeface="Century Gothic Paneuropean"/>
              <a:sym typeface="Century Gothic Paneuropean"/>
            </a:endParaRPr>
          </a:p>
          <a:p>
            <a:pPr>
              <a:lnSpc>
                <a:spcPts val="5500"/>
              </a:lnSpc>
              <a:spcBef>
                <a:spcPct val="0"/>
              </a:spcBef>
            </a:pPr>
            <a:r>
              <a:rPr lang="en-US" sz="5000" b="1">
                <a:solidFill>
                  <a:srgbClr val="000000"/>
                </a:solidFill>
                <a:latin typeface="Century Gothic Paneuropean Bold"/>
                <a:ea typeface="Century Gothic Paneuropean Bold"/>
                <a:cs typeface="Century Gothic Paneuropean Bold"/>
                <a:sym typeface="Century Gothic Paneuropean Bold"/>
              </a:rPr>
              <a:t>Tessa Church:</a:t>
            </a:r>
            <a:r>
              <a:rPr lang="en-US" sz="5000">
                <a:solidFill>
                  <a:srgbClr val="000000"/>
                </a:solidFill>
                <a:latin typeface="Century Gothic Paneuropean"/>
                <a:ea typeface="Century Gothic Paneuropean"/>
                <a:cs typeface="Century Gothic Paneuropean"/>
                <a:sym typeface="Century Gothic Paneuropean"/>
              </a:rPr>
              <a:t> DDSL, Pastoral Lead, </a:t>
            </a:r>
          </a:p>
          <a:p>
            <a:pPr>
              <a:lnSpc>
                <a:spcPts val="5500"/>
              </a:lnSpc>
              <a:spcBef>
                <a:spcPct val="0"/>
              </a:spcBef>
            </a:pPr>
            <a:r>
              <a:rPr lang="en-US" sz="5000">
                <a:solidFill>
                  <a:srgbClr val="000000"/>
                </a:solidFill>
                <a:latin typeface="Century Gothic Paneuropean"/>
                <a:ea typeface="Century Gothic Paneuropean"/>
                <a:cs typeface="Century Gothic Paneuropean"/>
                <a:sym typeface="Century Gothic Paneuropean"/>
              </a:rPr>
              <a:t>Thrive Practitioner</a:t>
            </a:r>
            <a:endParaRPr lang="en-US" sz="5000">
              <a:solidFill>
                <a:srgbClr val="000000"/>
              </a:solidFill>
              <a:latin typeface="Century Gothic Paneuropean"/>
              <a:ea typeface="Century Gothic Paneuropean"/>
              <a:cs typeface="Century Gothic Paneuropean"/>
            </a:endParaRPr>
          </a:p>
        </p:txBody>
      </p:sp>
      <p:grpSp>
        <p:nvGrpSpPr>
          <p:cNvPr id="5" name="Group 5"/>
          <p:cNvGrpSpPr/>
          <p:nvPr/>
        </p:nvGrpSpPr>
        <p:grpSpPr>
          <a:xfrm>
            <a:off x="9921762" y="0"/>
            <a:ext cx="9958123" cy="10632547"/>
            <a:chOff x="0" y="0"/>
            <a:chExt cx="13277497" cy="14176729"/>
          </a:xfrm>
        </p:grpSpPr>
        <p:pic>
          <p:nvPicPr>
            <p:cNvPr id="6" name="Picture 6"/>
            <p:cNvPicPr>
              <a:picLocks noChangeAspect="1"/>
            </p:cNvPicPr>
            <p:nvPr/>
          </p:nvPicPr>
          <p:blipFill>
            <a:blip r:embed="rId3"/>
            <a:srcRect t="6589" b="13428"/>
            <a:stretch>
              <a:fillRect/>
            </a:stretch>
          </p:blipFill>
          <p:spPr>
            <a:xfrm>
              <a:off x="0" y="0"/>
              <a:ext cx="13277497" cy="14176729"/>
            </a:xfrm>
            <a:prstGeom prst="rect">
              <a:avLst/>
            </a:prstGeom>
          </p:spPr>
        </p:pic>
      </p:grpSp>
      <p:sp>
        <p:nvSpPr>
          <p:cNvPr id="8" name="TextBox 7">
            <a:extLst>
              <a:ext uri="{FF2B5EF4-FFF2-40B4-BE49-F238E27FC236}">
                <a16:creationId xmlns:a16="http://schemas.microsoft.com/office/drawing/2014/main" id="{8D5635C2-7976-B598-1202-DEBC5BB04DF4}"/>
              </a:ext>
            </a:extLst>
          </p:cNvPr>
          <p:cNvSpPr txBox="1"/>
          <p:nvPr/>
        </p:nvSpPr>
        <p:spPr>
          <a:xfrm>
            <a:off x="768044" y="7962062"/>
            <a:ext cx="1008698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solidFill>
                  <a:schemeClr val="bg1"/>
                </a:solidFill>
                <a:ea typeface="Calibri"/>
                <a:cs typeface="Calibri"/>
              </a:rPr>
              <a:t>But of course all adults in school are here to support you and your child so do feel able to approach us with </a:t>
            </a:r>
            <a:r>
              <a:rPr lang="en-US" sz="3200" err="1">
                <a:solidFill>
                  <a:schemeClr val="bg1"/>
                </a:solidFill>
                <a:ea typeface="Calibri"/>
                <a:cs typeface="Calibri"/>
              </a:rPr>
              <a:t>anyr</a:t>
            </a:r>
            <a:r>
              <a:rPr lang="en-US" sz="3200">
                <a:solidFill>
                  <a:schemeClr val="bg1"/>
                </a:solidFill>
                <a:ea typeface="Calibri"/>
                <a:cs typeface="Calibri"/>
              </a:rPr>
              <a:t> concerns.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Freeform 2"/>
          <p:cNvSpPr/>
          <p:nvPr/>
        </p:nvSpPr>
        <p:spPr>
          <a:xfrm>
            <a:off x="3114072" y="6967573"/>
            <a:ext cx="4102978" cy="2245448"/>
          </a:xfrm>
          <a:custGeom>
            <a:avLst/>
            <a:gdLst/>
            <a:ahLst/>
            <a:cxnLst/>
            <a:rect l="l" t="t" r="r" b="b"/>
            <a:pathLst>
              <a:path w="4102978" h="2245448">
                <a:moveTo>
                  <a:pt x="0" y="0"/>
                </a:moveTo>
                <a:lnTo>
                  <a:pt x="4102979" y="0"/>
                </a:lnTo>
                <a:lnTo>
                  <a:pt x="4102979" y="2245448"/>
                </a:lnTo>
                <a:lnTo>
                  <a:pt x="0" y="22454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3" name="Freeform 3"/>
          <p:cNvSpPr/>
          <p:nvPr/>
        </p:nvSpPr>
        <p:spPr>
          <a:xfrm>
            <a:off x="12078766" y="2465224"/>
            <a:ext cx="4938943" cy="3296745"/>
          </a:xfrm>
          <a:custGeom>
            <a:avLst/>
            <a:gdLst/>
            <a:ahLst/>
            <a:cxnLst/>
            <a:rect l="l" t="t" r="r" b="b"/>
            <a:pathLst>
              <a:path w="4938943" h="3296745">
                <a:moveTo>
                  <a:pt x="0" y="0"/>
                </a:moveTo>
                <a:lnTo>
                  <a:pt x="4938943" y="0"/>
                </a:lnTo>
                <a:lnTo>
                  <a:pt x="4938943" y="3296745"/>
                </a:lnTo>
                <a:lnTo>
                  <a:pt x="0" y="329674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1999527" y="6191808"/>
            <a:ext cx="7147373" cy="2552700"/>
          </a:xfrm>
          <a:prstGeom prst="rect">
            <a:avLst/>
          </a:prstGeom>
        </p:spPr>
        <p:txBody>
          <a:bodyPr lIns="0" tIns="0" rIns="0" bIns="0" rtlCol="0" anchor="t">
            <a:spAutoFit/>
          </a:bodyPr>
          <a:lstStyle/>
          <a:p>
            <a:pPr algn="r">
              <a:lnSpc>
                <a:spcPts val="9900"/>
              </a:lnSpc>
            </a:pPr>
            <a:r>
              <a:rPr lang="en-US" sz="9000" b="1">
                <a:solidFill>
                  <a:schemeClr val="tx2"/>
                </a:solidFill>
                <a:latin typeface="Century Gothic Paneuropean Bold"/>
                <a:ea typeface="Century Gothic Paneuropean Bold"/>
                <a:cs typeface="Century Gothic Paneuropean Bold"/>
                <a:sym typeface="Century Gothic Paneuropean Bold"/>
              </a:rPr>
              <a:t>THE SCHOOL DAY</a:t>
            </a:r>
            <a:endParaRPr lang="en-US" sz="9000" b="1">
              <a:solidFill>
                <a:schemeClr val="tx2"/>
              </a:solidFill>
              <a:latin typeface="Century Gothic Paneuropean Bold"/>
              <a:ea typeface="Century Gothic Paneuropean Bold"/>
              <a:cs typeface="Century Gothic Paneuropean Bold"/>
            </a:endParaRPr>
          </a:p>
        </p:txBody>
      </p:sp>
      <p:sp>
        <p:nvSpPr>
          <p:cNvPr id="5" name="TextBox 5"/>
          <p:cNvSpPr txBox="1"/>
          <p:nvPr/>
        </p:nvSpPr>
        <p:spPr>
          <a:xfrm>
            <a:off x="1028700" y="1954531"/>
            <a:ext cx="4181297" cy="701675"/>
          </a:xfrm>
          <a:prstGeom prst="rect">
            <a:avLst/>
          </a:prstGeom>
        </p:spPr>
        <p:txBody>
          <a:bodyPr lIns="0" tIns="0" rIns="0" bIns="0" rtlCol="0" anchor="t">
            <a:spAutoFit/>
          </a:bodyPr>
          <a:lstStyle/>
          <a:p>
            <a:pPr algn="l">
              <a:lnSpc>
                <a:spcPts val="5499"/>
              </a:lnSpc>
            </a:pPr>
            <a:r>
              <a:rPr lang="en-US" sz="4999" b="1">
                <a:solidFill>
                  <a:srgbClr val="1F497D"/>
                </a:solidFill>
                <a:latin typeface="Century Gothic Paneuropean Bold"/>
                <a:ea typeface="Century Gothic Paneuropean Bold"/>
                <a:cs typeface="Century Gothic Paneuropean Bold"/>
                <a:sym typeface="Century Gothic Paneuropean Bold"/>
              </a:rPr>
              <a:t>8:35-8:50AM</a:t>
            </a:r>
          </a:p>
        </p:txBody>
      </p:sp>
      <p:sp>
        <p:nvSpPr>
          <p:cNvPr id="6" name="TextBox 6"/>
          <p:cNvSpPr txBox="1"/>
          <p:nvPr/>
        </p:nvSpPr>
        <p:spPr>
          <a:xfrm>
            <a:off x="6171160" y="1945006"/>
            <a:ext cx="6726444" cy="711200"/>
          </a:xfrm>
          <a:prstGeom prst="rect">
            <a:avLst/>
          </a:prstGeom>
        </p:spPr>
        <p:txBody>
          <a:bodyPr lIns="0" tIns="0" rIns="0" bIns="0" rtlCol="0" anchor="t">
            <a:spAutoFit/>
          </a:bodyPr>
          <a:lstStyle/>
          <a:p>
            <a:pPr algn="l">
              <a:lnSpc>
                <a:spcPts val="5500"/>
              </a:lnSpc>
            </a:pPr>
            <a:r>
              <a:rPr lang="en-US" sz="5000" b="1">
                <a:solidFill>
                  <a:srgbClr val="EAB736"/>
                </a:solidFill>
                <a:latin typeface="Century Gothic Paneuropean Bold"/>
                <a:ea typeface="Century Gothic Paneuropean Bold"/>
                <a:cs typeface="Century Gothic Paneuropean Bold"/>
                <a:sym typeface="Century Gothic Paneuropean Bold"/>
              </a:rPr>
              <a:t>GATES OPEN</a:t>
            </a:r>
          </a:p>
        </p:txBody>
      </p:sp>
      <p:sp>
        <p:nvSpPr>
          <p:cNvPr id="7" name="TextBox 7"/>
          <p:cNvSpPr txBox="1"/>
          <p:nvPr/>
        </p:nvSpPr>
        <p:spPr>
          <a:xfrm>
            <a:off x="1028700" y="3573288"/>
            <a:ext cx="4724769" cy="701675"/>
          </a:xfrm>
          <a:prstGeom prst="rect">
            <a:avLst/>
          </a:prstGeom>
        </p:spPr>
        <p:txBody>
          <a:bodyPr lIns="0" tIns="0" rIns="0" bIns="0" rtlCol="0" anchor="t">
            <a:spAutoFit/>
          </a:bodyPr>
          <a:lstStyle/>
          <a:p>
            <a:pPr algn="l">
              <a:lnSpc>
                <a:spcPts val="5499"/>
              </a:lnSpc>
            </a:pPr>
            <a:r>
              <a:rPr lang="en-US" sz="4950" b="1">
                <a:solidFill>
                  <a:schemeClr val="tx2"/>
                </a:solidFill>
                <a:latin typeface="Century Gothic Paneuropean Bold"/>
                <a:ea typeface="Century Gothic Paneuropean Bold"/>
                <a:cs typeface="Century Gothic Paneuropean Bold"/>
                <a:sym typeface="Century Gothic Paneuropean Bold"/>
              </a:rPr>
              <a:t>12-12:45PM</a:t>
            </a:r>
            <a:endParaRPr lang="en-US" sz="4950" b="1">
              <a:solidFill>
                <a:schemeClr val="tx2"/>
              </a:solidFill>
              <a:latin typeface="Century Gothic Paneuropean Bold"/>
              <a:ea typeface="Century Gothic Paneuropean Bold"/>
              <a:cs typeface="Century Gothic Paneuropean Bold"/>
            </a:endParaRPr>
          </a:p>
        </p:txBody>
      </p:sp>
      <p:sp>
        <p:nvSpPr>
          <p:cNvPr id="8" name="TextBox 8"/>
          <p:cNvSpPr txBox="1"/>
          <p:nvPr/>
        </p:nvSpPr>
        <p:spPr>
          <a:xfrm>
            <a:off x="6171160" y="3563763"/>
            <a:ext cx="6726444" cy="711200"/>
          </a:xfrm>
          <a:prstGeom prst="rect">
            <a:avLst/>
          </a:prstGeom>
        </p:spPr>
        <p:txBody>
          <a:bodyPr lIns="0" tIns="0" rIns="0" bIns="0" rtlCol="0" anchor="t">
            <a:spAutoFit/>
          </a:bodyPr>
          <a:lstStyle/>
          <a:p>
            <a:pPr algn="l">
              <a:lnSpc>
                <a:spcPts val="5500"/>
              </a:lnSpc>
            </a:pPr>
            <a:r>
              <a:rPr lang="en-US" sz="5000" b="1">
                <a:solidFill>
                  <a:srgbClr val="EAB736"/>
                </a:solidFill>
                <a:latin typeface="Century Gothic Paneuropean Bold"/>
                <a:ea typeface="Century Gothic Paneuropean Bold"/>
                <a:cs typeface="Century Gothic Paneuropean Bold"/>
                <a:sym typeface="Century Gothic Paneuropean Bold"/>
              </a:rPr>
              <a:t>LUNCH</a:t>
            </a:r>
          </a:p>
        </p:txBody>
      </p:sp>
      <p:sp>
        <p:nvSpPr>
          <p:cNvPr id="9" name="TextBox 9"/>
          <p:cNvSpPr txBox="1"/>
          <p:nvPr/>
        </p:nvSpPr>
        <p:spPr>
          <a:xfrm>
            <a:off x="1028700" y="5189363"/>
            <a:ext cx="4724769" cy="701675"/>
          </a:xfrm>
          <a:prstGeom prst="rect">
            <a:avLst/>
          </a:prstGeom>
        </p:spPr>
        <p:txBody>
          <a:bodyPr lIns="0" tIns="0" rIns="0" bIns="0" rtlCol="0" anchor="t">
            <a:spAutoFit/>
          </a:bodyPr>
          <a:lstStyle/>
          <a:p>
            <a:pPr algn="l">
              <a:lnSpc>
                <a:spcPts val="5499"/>
              </a:lnSpc>
            </a:pPr>
            <a:r>
              <a:rPr lang="en-US" sz="4999" b="1">
                <a:solidFill>
                  <a:srgbClr val="1F497D"/>
                </a:solidFill>
                <a:latin typeface="Century Gothic Paneuropean Bold"/>
                <a:ea typeface="Century Gothic Paneuropean Bold"/>
                <a:cs typeface="Century Gothic Paneuropean Bold"/>
                <a:sym typeface="Century Gothic Paneuropean Bold"/>
              </a:rPr>
              <a:t>3:20PM</a:t>
            </a:r>
          </a:p>
        </p:txBody>
      </p:sp>
      <p:sp>
        <p:nvSpPr>
          <p:cNvPr id="10" name="TextBox 10"/>
          <p:cNvSpPr txBox="1"/>
          <p:nvPr/>
        </p:nvSpPr>
        <p:spPr>
          <a:xfrm>
            <a:off x="6171160" y="5179838"/>
            <a:ext cx="4319638" cy="711200"/>
          </a:xfrm>
          <a:prstGeom prst="rect">
            <a:avLst/>
          </a:prstGeom>
        </p:spPr>
        <p:txBody>
          <a:bodyPr lIns="0" tIns="0" rIns="0" bIns="0" rtlCol="0" anchor="t">
            <a:spAutoFit/>
          </a:bodyPr>
          <a:lstStyle/>
          <a:p>
            <a:pPr algn="l">
              <a:lnSpc>
                <a:spcPts val="5500"/>
              </a:lnSpc>
            </a:pPr>
            <a:r>
              <a:rPr lang="en-US" sz="5000" b="1">
                <a:solidFill>
                  <a:srgbClr val="EAB736"/>
                </a:solidFill>
                <a:latin typeface="Century Gothic Paneuropean Bold"/>
                <a:ea typeface="Century Gothic Paneuropean Bold"/>
                <a:cs typeface="Century Gothic Paneuropean Bold"/>
                <a:sym typeface="Century Gothic Paneuropean Bold"/>
              </a:rPr>
              <a:t>HOMETIME</a:t>
            </a:r>
          </a:p>
        </p:txBody>
      </p:sp>
      <p:sp>
        <p:nvSpPr>
          <p:cNvPr id="11" name="TextBox 11"/>
          <p:cNvSpPr txBox="1"/>
          <p:nvPr/>
        </p:nvSpPr>
        <p:spPr>
          <a:xfrm>
            <a:off x="11185016" y="5881074"/>
            <a:ext cx="6726444" cy="2071849"/>
          </a:xfrm>
          <a:prstGeom prst="rect">
            <a:avLst/>
          </a:prstGeom>
        </p:spPr>
        <p:txBody>
          <a:bodyPr lIns="0" tIns="0" rIns="0" bIns="0" rtlCol="0" anchor="t">
            <a:spAutoFit/>
          </a:bodyPr>
          <a:lstStyle/>
          <a:p>
            <a:pPr algn="ctr">
              <a:lnSpc>
                <a:spcPts val="5500"/>
              </a:lnSpc>
            </a:pPr>
            <a:r>
              <a:rPr lang="en-US" sz="4000" b="1">
                <a:solidFill>
                  <a:schemeClr val="tx2"/>
                </a:solidFill>
                <a:latin typeface="Century Gothic Paneuropean Bold"/>
                <a:ea typeface="Century Gothic Paneuropean Bold"/>
                <a:cs typeface="Century Gothic Paneuropean Bold"/>
                <a:sym typeface="Century Gothic Paneuropean Bold"/>
              </a:rPr>
              <a:t>FRIDAY – come to school wearing PE kit. Please remove earrings.</a:t>
            </a:r>
            <a:endParaRPr lang="en-US" sz="4000" b="1">
              <a:solidFill>
                <a:schemeClr val="tx2"/>
              </a:solidFill>
              <a:latin typeface="Century Gothic Paneuropean Bold"/>
              <a:ea typeface="Century Gothic Paneuropean Bold"/>
              <a:cs typeface="Century Gothic Paneuropean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28700" y="8135576"/>
            <a:ext cx="4102978" cy="3133183"/>
          </a:xfrm>
          <a:custGeom>
            <a:avLst/>
            <a:gdLst/>
            <a:ahLst/>
            <a:cxnLst/>
            <a:rect l="l" t="t" r="r" b="b"/>
            <a:pathLst>
              <a:path w="4102978" h="3133183">
                <a:moveTo>
                  <a:pt x="0" y="0"/>
                </a:moveTo>
                <a:lnTo>
                  <a:pt x="4102978" y="0"/>
                </a:lnTo>
                <a:lnTo>
                  <a:pt x="4102978" y="3133183"/>
                </a:lnTo>
                <a:lnTo>
                  <a:pt x="0" y="313318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3" name="Group 3"/>
          <p:cNvGrpSpPr/>
          <p:nvPr/>
        </p:nvGrpSpPr>
        <p:grpSpPr>
          <a:xfrm>
            <a:off x="13543121" y="-308824"/>
            <a:ext cx="7549097" cy="8444400"/>
            <a:chOff x="0" y="0"/>
            <a:chExt cx="10065462" cy="11259200"/>
          </a:xfrm>
        </p:grpSpPr>
        <p:sp>
          <p:nvSpPr>
            <p:cNvPr id="4" name="AutoShape 4"/>
            <p:cNvSpPr/>
            <p:nvPr/>
          </p:nvSpPr>
          <p:spPr>
            <a:xfrm flipV="1">
              <a:off x="23020"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5" name="AutoShape 5"/>
            <p:cNvSpPr/>
            <p:nvPr/>
          </p:nvSpPr>
          <p:spPr>
            <a:xfrm flipV="1">
              <a:off x="554040"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6" name="AutoShape 6"/>
            <p:cNvSpPr/>
            <p:nvPr/>
          </p:nvSpPr>
          <p:spPr>
            <a:xfrm flipV="1">
              <a:off x="1085061"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7" name="AutoShape 7"/>
            <p:cNvSpPr/>
            <p:nvPr/>
          </p:nvSpPr>
          <p:spPr>
            <a:xfrm flipV="1">
              <a:off x="1616081"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8" name="AutoShape 8"/>
            <p:cNvSpPr/>
            <p:nvPr/>
          </p:nvSpPr>
          <p:spPr>
            <a:xfrm flipV="1">
              <a:off x="2147101"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9" name="AutoShape 9"/>
            <p:cNvSpPr/>
            <p:nvPr/>
          </p:nvSpPr>
          <p:spPr>
            <a:xfrm flipV="1">
              <a:off x="2678121" y="10735"/>
              <a:ext cx="5240240" cy="11237731"/>
            </a:xfrm>
            <a:prstGeom prst="line">
              <a:avLst/>
            </a:prstGeom>
            <a:ln w="50800" cap="flat">
              <a:solidFill>
                <a:srgbClr val="D7E0EA"/>
              </a:solidFill>
              <a:prstDash val="solid"/>
              <a:headEnd type="none" w="sm" len="sm"/>
              <a:tailEnd type="none" w="sm" len="sm"/>
            </a:ln>
          </p:spPr>
          <p:txBody>
            <a:bodyPr/>
            <a:lstStyle/>
            <a:p>
              <a:endParaRPr lang="en-GB"/>
            </a:p>
          </p:txBody>
        </p:sp>
        <p:sp>
          <p:nvSpPr>
            <p:cNvPr id="10" name="AutoShape 10"/>
            <p:cNvSpPr/>
            <p:nvPr/>
          </p:nvSpPr>
          <p:spPr>
            <a:xfrm flipV="1">
              <a:off x="3209142"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11" name="AutoShape 11"/>
            <p:cNvSpPr/>
            <p:nvPr/>
          </p:nvSpPr>
          <p:spPr>
            <a:xfrm flipV="1">
              <a:off x="3740162"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12" name="AutoShape 12"/>
            <p:cNvSpPr/>
            <p:nvPr/>
          </p:nvSpPr>
          <p:spPr>
            <a:xfrm flipV="1">
              <a:off x="4271182"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sp>
          <p:nvSpPr>
            <p:cNvPr id="13" name="AutoShape 13"/>
            <p:cNvSpPr/>
            <p:nvPr/>
          </p:nvSpPr>
          <p:spPr>
            <a:xfrm flipV="1">
              <a:off x="4802202" y="10735"/>
              <a:ext cx="5240240" cy="11237731"/>
            </a:xfrm>
            <a:prstGeom prst="line">
              <a:avLst/>
            </a:prstGeom>
            <a:ln w="50800" cap="flat">
              <a:solidFill>
                <a:srgbClr val="BBCBCD"/>
              </a:solidFill>
              <a:prstDash val="solid"/>
              <a:headEnd type="none" w="sm" len="sm"/>
              <a:tailEnd type="none" w="sm" len="sm"/>
            </a:ln>
          </p:spPr>
          <p:txBody>
            <a:bodyPr/>
            <a:lstStyle/>
            <a:p>
              <a:endParaRPr lang="en-GB"/>
            </a:p>
          </p:txBody>
        </p:sp>
      </p:grpSp>
      <p:sp>
        <p:nvSpPr>
          <p:cNvPr id="14" name="Freeform 14"/>
          <p:cNvSpPr/>
          <p:nvPr/>
        </p:nvSpPr>
        <p:spPr>
          <a:xfrm>
            <a:off x="5893678" y="8135576"/>
            <a:ext cx="4102978" cy="2245448"/>
          </a:xfrm>
          <a:custGeom>
            <a:avLst/>
            <a:gdLst/>
            <a:ahLst/>
            <a:cxnLst/>
            <a:rect l="l" t="t" r="r" b="b"/>
            <a:pathLst>
              <a:path w="4102978" h="2245448">
                <a:moveTo>
                  <a:pt x="0" y="0"/>
                </a:moveTo>
                <a:lnTo>
                  <a:pt x="4102978" y="0"/>
                </a:lnTo>
                <a:lnTo>
                  <a:pt x="4102978" y="2245448"/>
                </a:lnTo>
                <a:lnTo>
                  <a:pt x="0" y="224544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5" name="Group 15"/>
          <p:cNvGrpSpPr/>
          <p:nvPr/>
        </p:nvGrpSpPr>
        <p:grpSpPr>
          <a:xfrm>
            <a:off x="1028700" y="1028700"/>
            <a:ext cx="16230600" cy="8229600"/>
            <a:chOff x="0" y="0"/>
            <a:chExt cx="4274726" cy="2167467"/>
          </a:xfrm>
        </p:grpSpPr>
        <p:sp>
          <p:nvSpPr>
            <p:cNvPr id="16" name="Freeform 16"/>
            <p:cNvSpPr/>
            <p:nvPr/>
          </p:nvSpPr>
          <p:spPr>
            <a:xfrm>
              <a:off x="0" y="0"/>
              <a:ext cx="4274726" cy="2167467"/>
            </a:xfrm>
            <a:custGeom>
              <a:avLst/>
              <a:gdLst/>
              <a:ahLst/>
              <a:cxnLst/>
              <a:rect l="l" t="t" r="r" b="b"/>
              <a:pathLst>
                <a:path w="4274726" h="2167467">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DDC9BA"/>
            </a:solidFill>
          </p:spPr>
          <p:txBody>
            <a:bodyPr/>
            <a:lstStyle/>
            <a:p>
              <a:endParaRPr lang="en-GB"/>
            </a:p>
          </p:txBody>
        </p:sp>
        <p:sp>
          <p:nvSpPr>
            <p:cNvPr id="17" name="TextBox 17"/>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18" name="Freeform 18"/>
          <p:cNvSpPr/>
          <p:nvPr/>
        </p:nvSpPr>
        <p:spPr>
          <a:xfrm>
            <a:off x="10705578" y="1028700"/>
            <a:ext cx="5675087" cy="2270035"/>
          </a:xfrm>
          <a:custGeom>
            <a:avLst/>
            <a:gdLst/>
            <a:ahLst/>
            <a:cxnLst/>
            <a:rect l="l" t="t" r="r" b="b"/>
            <a:pathLst>
              <a:path w="5675087" h="2270035">
                <a:moveTo>
                  <a:pt x="0" y="0"/>
                </a:moveTo>
                <a:lnTo>
                  <a:pt x="5675087" y="0"/>
                </a:lnTo>
                <a:lnTo>
                  <a:pt x="5675087" y="2270035"/>
                </a:lnTo>
                <a:lnTo>
                  <a:pt x="0" y="2270035"/>
                </a:lnTo>
                <a:lnTo>
                  <a:pt x="0" y="0"/>
                </a:lnTo>
                <a:close/>
              </a:path>
            </a:pathLst>
          </a:custGeom>
          <a:blipFill>
            <a:blip r:embed="rId5"/>
            <a:stretch>
              <a:fillRect/>
            </a:stretch>
          </a:blipFill>
        </p:spPr>
        <p:txBody>
          <a:bodyPr/>
          <a:lstStyle/>
          <a:p>
            <a:endParaRPr lang="en-GB"/>
          </a:p>
        </p:txBody>
      </p:sp>
      <p:sp>
        <p:nvSpPr>
          <p:cNvPr id="19" name="TextBox 19"/>
          <p:cNvSpPr txBox="1"/>
          <p:nvPr/>
        </p:nvSpPr>
        <p:spPr>
          <a:xfrm>
            <a:off x="1790700" y="1365484"/>
            <a:ext cx="6469495" cy="1412875"/>
          </a:xfrm>
          <a:prstGeom prst="rect">
            <a:avLst/>
          </a:prstGeom>
        </p:spPr>
        <p:txBody>
          <a:bodyPr wrap="square" lIns="0" tIns="0" rIns="0" bIns="0" rtlCol="0" anchor="t">
            <a:spAutoFit/>
          </a:bodyPr>
          <a:lstStyle/>
          <a:p>
            <a:pPr algn="l">
              <a:lnSpc>
                <a:spcPts val="10999"/>
              </a:lnSpc>
            </a:pPr>
            <a:r>
              <a:rPr lang="en-US" sz="9999" b="1">
                <a:solidFill>
                  <a:srgbClr val="FFFFFF"/>
                </a:solidFill>
                <a:latin typeface="Century Gothic Paneuropean Bold"/>
                <a:ea typeface="Century Gothic Paneuropean Bold"/>
                <a:cs typeface="Century Gothic Paneuropean Bold"/>
                <a:sym typeface="Century Gothic Paneuropean Bold"/>
              </a:rPr>
              <a:t>UNIFORM</a:t>
            </a:r>
          </a:p>
        </p:txBody>
      </p:sp>
      <p:sp>
        <p:nvSpPr>
          <p:cNvPr id="20" name="TextBox 20"/>
          <p:cNvSpPr txBox="1"/>
          <p:nvPr/>
        </p:nvSpPr>
        <p:spPr>
          <a:xfrm>
            <a:off x="1790700" y="3233926"/>
            <a:ext cx="8964731" cy="1406525"/>
          </a:xfrm>
          <a:prstGeom prst="rect">
            <a:avLst/>
          </a:prstGeom>
        </p:spPr>
        <p:txBody>
          <a:bodyPr lIns="0" tIns="0" rIns="0" bIns="0" rtlCol="0" anchor="t">
            <a:spAutoFit/>
          </a:bodyPr>
          <a:lstStyle/>
          <a:p>
            <a:pPr algn="l">
              <a:lnSpc>
                <a:spcPts val="5500"/>
              </a:lnSpc>
            </a:pPr>
            <a:r>
              <a:rPr lang="en-US" sz="5000" b="1">
                <a:solidFill>
                  <a:srgbClr val="0F2F59"/>
                </a:solidFill>
                <a:latin typeface="Century Gothic Paneuropean Bold"/>
                <a:ea typeface="Century Gothic Paneuropean Bold"/>
                <a:cs typeface="Century Gothic Paneuropean Bold"/>
                <a:sym typeface="Century Gothic Paneuropean Bold"/>
              </a:rPr>
              <a:t>Polo shirt (logo preferred)</a:t>
            </a:r>
          </a:p>
          <a:p>
            <a:pPr algn="l">
              <a:lnSpc>
                <a:spcPts val="5500"/>
              </a:lnSpc>
            </a:pPr>
            <a:r>
              <a:rPr lang="en-US" sz="5000" i="1">
                <a:solidFill>
                  <a:srgbClr val="FFFFFF"/>
                </a:solidFill>
                <a:latin typeface="Century Gothic Paneuropean Italics"/>
                <a:ea typeface="Century Gothic Paneuropean Italics"/>
                <a:cs typeface="Century Gothic Paneuropean Italics"/>
                <a:sym typeface="Century Gothic Paneuropean Italics"/>
              </a:rPr>
              <a:t>NO shirts or ties anymore</a:t>
            </a:r>
          </a:p>
        </p:txBody>
      </p:sp>
      <p:sp>
        <p:nvSpPr>
          <p:cNvPr id="21" name="TextBox 21"/>
          <p:cNvSpPr txBox="1"/>
          <p:nvPr/>
        </p:nvSpPr>
        <p:spPr>
          <a:xfrm>
            <a:off x="1790700" y="5097651"/>
            <a:ext cx="10672786" cy="2101850"/>
          </a:xfrm>
          <a:prstGeom prst="rect">
            <a:avLst/>
          </a:prstGeom>
        </p:spPr>
        <p:txBody>
          <a:bodyPr lIns="0" tIns="0" rIns="0" bIns="0" rtlCol="0" anchor="t">
            <a:spAutoFit/>
          </a:bodyPr>
          <a:lstStyle/>
          <a:p>
            <a:pPr algn="l">
              <a:lnSpc>
                <a:spcPts val="5500"/>
              </a:lnSpc>
            </a:pPr>
            <a:r>
              <a:rPr lang="en-US" sz="5000" b="1">
                <a:solidFill>
                  <a:srgbClr val="0F2F59"/>
                </a:solidFill>
                <a:latin typeface="Century Gothic Paneuropean Bold"/>
                <a:ea typeface="Century Gothic Paneuropean Bold"/>
                <a:cs typeface="Century Gothic Paneuropean Bold"/>
                <a:sym typeface="Century Gothic Paneuropean Bold"/>
              </a:rPr>
              <a:t>Black school shoes</a:t>
            </a:r>
          </a:p>
          <a:p>
            <a:pPr algn="l">
              <a:lnSpc>
                <a:spcPts val="5500"/>
              </a:lnSpc>
            </a:pPr>
            <a:r>
              <a:rPr lang="en-US" sz="5000" i="1">
                <a:solidFill>
                  <a:srgbClr val="FFFFFF"/>
                </a:solidFill>
                <a:latin typeface="Century Gothic Paneuropean Italics"/>
                <a:ea typeface="Century Gothic Paneuropean Italics"/>
                <a:cs typeface="Century Gothic Paneuropean Italics"/>
                <a:sym typeface="Century Gothic Paneuropean Italics"/>
              </a:rPr>
              <a:t>Trainers ONLY on P.E. days</a:t>
            </a:r>
          </a:p>
          <a:p>
            <a:pPr algn="l">
              <a:lnSpc>
                <a:spcPts val="5500"/>
              </a:lnSpc>
            </a:pPr>
            <a:r>
              <a:rPr lang="en-US" sz="5000" i="1">
                <a:solidFill>
                  <a:srgbClr val="FFFFFF"/>
                </a:solidFill>
                <a:latin typeface="Century Gothic Paneuropean Italics"/>
                <a:ea typeface="Century Gothic Paneuropean Italics"/>
                <a:cs typeface="Century Gothic Paneuropean Italics"/>
                <a:sym typeface="Century Gothic Paneuropean Italics"/>
              </a:rPr>
              <a:t>NO boots at all, including UGGS</a:t>
            </a:r>
          </a:p>
        </p:txBody>
      </p:sp>
      <p:sp>
        <p:nvSpPr>
          <p:cNvPr id="22" name="TextBox 22"/>
          <p:cNvSpPr txBox="1"/>
          <p:nvPr/>
        </p:nvSpPr>
        <p:spPr>
          <a:xfrm>
            <a:off x="605095" y="9330800"/>
            <a:ext cx="16653763" cy="747962"/>
          </a:xfrm>
          <a:prstGeom prst="rect">
            <a:avLst/>
          </a:prstGeom>
        </p:spPr>
        <p:txBody>
          <a:bodyPr wrap="square" lIns="0" tIns="0" rIns="0" bIns="0" rtlCol="0" anchor="t">
            <a:spAutoFit/>
          </a:bodyPr>
          <a:lstStyle/>
          <a:p>
            <a:pPr algn="ctr">
              <a:lnSpc>
                <a:spcPts val="5459"/>
              </a:lnSpc>
            </a:pPr>
            <a:r>
              <a:rPr lang="en-US" sz="5400">
                <a:solidFill>
                  <a:srgbClr val="18A51F"/>
                </a:solidFill>
                <a:latin typeface="Feeling Passionate"/>
                <a:ea typeface="Feeling Passionate"/>
                <a:cs typeface="Feeling Passionate"/>
                <a:sym typeface="Feeling Passionate"/>
              </a:rPr>
              <a:t>Our Uniform Policy is on our website</a:t>
            </a:r>
          </a:p>
        </p:txBody>
      </p:sp>
      <p:sp>
        <p:nvSpPr>
          <p:cNvPr id="23" name="TextBox 23"/>
          <p:cNvSpPr txBox="1"/>
          <p:nvPr/>
        </p:nvSpPr>
        <p:spPr>
          <a:xfrm>
            <a:off x="1790700" y="7600318"/>
            <a:ext cx="10672786" cy="1406525"/>
          </a:xfrm>
          <a:prstGeom prst="rect">
            <a:avLst/>
          </a:prstGeom>
        </p:spPr>
        <p:txBody>
          <a:bodyPr lIns="0" tIns="0" rIns="0" bIns="0" rtlCol="0" anchor="t">
            <a:spAutoFit/>
          </a:bodyPr>
          <a:lstStyle/>
          <a:p>
            <a:pPr algn="l">
              <a:lnSpc>
                <a:spcPts val="5500"/>
              </a:lnSpc>
            </a:pPr>
            <a:r>
              <a:rPr lang="en-US" sz="5000" b="1">
                <a:solidFill>
                  <a:srgbClr val="0F2F59"/>
                </a:solidFill>
                <a:latin typeface="Century Gothic Paneuropean Bold"/>
                <a:ea typeface="Century Gothic Paneuropean Bold"/>
                <a:cs typeface="Century Gothic Paneuropean Bold"/>
                <a:sym typeface="Century Gothic Paneuropean Bold"/>
              </a:rPr>
              <a:t>Stud earrings only (1 pair)</a:t>
            </a:r>
          </a:p>
          <a:p>
            <a:pPr algn="l">
              <a:lnSpc>
                <a:spcPts val="5500"/>
              </a:lnSpc>
            </a:pPr>
            <a:r>
              <a:rPr lang="en-US" sz="5000" i="1">
                <a:solidFill>
                  <a:srgbClr val="FFFFFF"/>
                </a:solidFill>
                <a:latin typeface="Century Gothic Paneuropean Italics"/>
                <a:ea typeface="Century Gothic Paneuropean Italics"/>
                <a:cs typeface="Century Gothic Paneuropean Italics"/>
                <a:sym typeface="Century Gothic Paneuropean Italics"/>
              </a:rPr>
              <a:t>NO hoops, necklaces or bracelets</a:t>
            </a:r>
          </a:p>
        </p:txBody>
      </p:sp>
      <p:sp>
        <p:nvSpPr>
          <p:cNvPr id="24" name="TextBox 23">
            <a:extLst>
              <a:ext uri="{FF2B5EF4-FFF2-40B4-BE49-F238E27FC236}">
                <a16:creationId xmlns:a16="http://schemas.microsoft.com/office/drawing/2014/main" id="{F9D26D24-F2BE-D348-3B5F-E85F60744C87}"/>
              </a:ext>
            </a:extLst>
          </p:cNvPr>
          <p:cNvSpPr txBox="1"/>
          <p:nvPr/>
        </p:nvSpPr>
        <p:spPr>
          <a:xfrm>
            <a:off x="11633548" y="3029733"/>
            <a:ext cx="5057384" cy="72635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3200" b="1" u="sng">
                <a:solidFill>
                  <a:srgbClr val="0F2F59"/>
                </a:solidFill>
                <a:latin typeface="Century Gothic Paneuropean Bold"/>
                <a:cs typeface="Century Gothic Paneuropean Bold"/>
              </a:rPr>
              <a:t>Spare Clothes</a:t>
            </a:r>
            <a:r>
              <a:rPr lang="en-US" sz="3200" b="1" u="sng">
                <a:solidFill>
                  <a:srgbClr val="0F2F59"/>
                </a:solidFill>
                <a:latin typeface="Century Gothic Paneuropean Bold"/>
                <a:cs typeface="Century Gothic Paneuropean Bold"/>
              </a:rPr>
              <a:t>​</a:t>
            </a:r>
          </a:p>
          <a:p>
            <a:pPr algn="ctr" rtl="0"/>
            <a:r>
              <a:rPr lang="en-GB" sz="3200">
                <a:solidFill>
                  <a:srgbClr val="0F2F59"/>
                </a:solidFill>
                <a:latin typeface="Century Gothic Paneuropean Bold"/>
                <a:cs typeface="Century Gothic Paneuropean Bold"/>
              </a:rPr>
              <a:t>We play outside in the water, sand and the mud kitchen every </a:t>
            </a:r>
            <a:r>
              <a:rPr lang="en-GB" sz="3200" err="1">
                <a:solidFill>
                  <a:srgbClr val="0F2F59"/>
                </a:solidFill>
                <a:latin typeface="Century Gothic Paneuropean Bold"/>
                <a:cs typeface="Century Gothic Paneuropean Bold"/>
              </a:rPr>
              <a:t>day.We</a:t>
            </a:r>
            <a:r>
              <a:rPr lang="en-GB" sz="3200">
                <a:solidFill>
                  <a:srgbClr val="0F2F59"/>
                </a:solidFill>
                <a:latin typeface="Century Gothic Paneuropean Bold"/>
                <a:cs typeface="Century Gothic Paneuropean Bold"/>
              </a:rPr>
              <a:t> have aprons and wellies but we do sometimes get wet. </a:t>
            </a:r>
            <a:r>
              <a:rPr lang="en-US" sz="3200">
                <a:solidFill>
                  <a:srgbClr val="0F2F59"/>
                </a:solidFill>
                <a:latin typeface="Century Gothic Paneuropean Bold"/>
                <a:cs typeface="Century Gothic Paneuropean Bold"/>
              </a:rPr>
              <a:t>​</a:t>
            </a:r>
          </a:p>
          <a:p>
            <a:pPr algn="ctr"/>
            <a:endParaRPr lang="en-US" sz="3200">
              <a:solidFill>
                <a:srgbClr val="0F2F59"/>
              </a:solidFill>
              <a:latin typeface="Century Gothic Paneuropean Bold"/>
              <a:cs typeface="Century Gothic Paneuropean Bold"/>
            </a:endParaRPr>
          </a:p>
          <a:p>
            <a:pPr algn="ctr"/>
            <a:r>
              <a:rPr lang="en-GB" sz="3200">
                <a:solidFill>
                  <a:srgbClr val="0F2F59"/>
                </a:solidFill>
                <a:latin typeface="Century Gothic Paneuropean Bold"/>
                <a:cs typeface="Century Gothic Paneuropean Bold"/>
              </a:rPr>
              <a:t>Please make sure your child has a change of clothes in their bag each day to change into in case it is needed.</a:t>
            </a:r>
            <a:r>
              <a:rPr lang="en-US" sz="3200">
                <a:solidFill>
                  <a:srgbClr val="0F2F59"/>
                </a:solidFill>
                <a:latin typeface="Century Gothic Paneuropean Bold"/>
                <a:cs typeface="Century Gothic Paneuropean Bold"/>
              </a:rPr>
              <a:t>​</a:t>
            </a:r>
          </a:p>
          <a:p>
            <a:pPr algn="ctr" rtl="0"/>
            <a:r>
              <a:rPr lang="en-GB" sz="3200" b="0" i="0">
                <a:solidFill>
                  <a:srgbClr val="000000"/>
                </a:solidFill>
                <a:latin typeface="Calibri"/>
                <a:ea typeface="Segoe UI"/>
                <a:cs typeface="Segoe UI"/>
              </a:rPr>
              <a:t>​</a:t>
            </a:r>
          </a:p>
          <a:p>
            <a:pPr algn="ctr"/>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9FE4AAB-0698-93BC-9716-7CDF2C565A2B}"/>
              </a:ext>
            </a:extLst>
          </p:cNvPr>
          <p:cNvPicPr>
            <a:picLocks noChangeAspect="1"/>
          </p:cNvPicPr>
          <p:nvPr/>
        </p:nvPicPr>
        <p:blipFill>
          <a:blip r:embed="rId2"/>
          <a:stretch>
            <a:fillRect/>
          </a:stretch>
        </p:blipFill>
        <p:spPr>
          <a:xfrm>
            <a:off x="1790700" y="1983856"/>
            <a:ext cx="14706600" cy="8112644"/>
          </a:xfrm>
          <a:prstGeom prst="rect">
            <a:avLst/>
          </a:prstGeom>
        </p:spPr>
      </p:pic>
      <p:sp>
        <p:nvSpPr>
          <p:cNvPr id="5" name="TextBox 7">
            <a:extLst>
              <a:ext uri="{FF2B5EF4-FFF2-40B4-BE49-F238E27FC236}">
                <a16:creationId xmlns:a16="http://schemas.microsoft.com/office/drawing/2014/main" id="{39957E93-8C76-CA14-9E42-25BDDA467465}"/>
              </a:ext>
            </a:extLst>
          </p:cNvPr>
          <p:cNvSpPr txBox="1"/>
          <p:nvPr/>
        </p:nvSpPr>
        <p:spPr>
          <a:xfrm>
            <a:off x="2819400" y="495300"/>
            <a:ext cx="16116300" cy="1292405"/>
          </a:xfrm>
          <a:prstGeom prst="rect">
            <a:avLst/>
          </a:prstGeom>
        </p:spPr>
        <p:txBody>
          <a:bodyPr wrap="square" lIns="0" tIns="0" rIns="0" bIns="0" rtlCol="0" anchor="t">
            <a:spAutoFit/>
          </a:bodyPr>
          <a:lstStyle/>
          <a:p>
            <a:pPr algn="l">
              <a:lnSpc>
                <a:spcPts val="10000"/>
              </a:lnSpc>
            </a:pPr>
            <a:r>
              <a:rPr lang="en-US" sz="10000" b="1">
                <a:solidFill>
                  <a:srgbClr val="0F2F59"/>
                </a:solidFill>
                <a:latin typeface="Century Gothic Paneuropean Bold"/>
                <a:ea typeface="Century Gothic Paneuropean Bold"/>
                <a:cs typeface="Century Gothic Paneuropean Bold"/>
                <a:sym typeface="Century Gothic Paneuropean Bold"/>
              </a:rPr>
              <a:t>Zones of Regulation</a:t>
            </a:r>
          </a:p>
        </p:txBody>
      </p:sp>
    </p:spTree>
    <p:extLst>
      <p:ext uri="{BB962C8B-B14F-4D97-AF65-F5344CB8AC3E}">
        <p14:creationId xmlns:p14="http://schemas.microsoft.com/office/powerpoint/2010/main" val="3905289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64356" y="2969542"/>
            <a:ext cx="6341314" cy="3800181"/>
          </a:xfrm>
          <a:custGeom>
            <a:avLst/>
            <a:gdLst/>
            <a:ahLst/>
            <a:cxnLst/>
            <a:rect l="l" t="t" r="r" b="b"/>
            <a:pathLst>
              <a:path w="6877095" h="4639571">
                <a:moveTo>
                  <a:pt x="0" y="0"/>
                </a:moveTo>
                <a:lnTo>
                  <a:pt x="6877095" y="0"/>
                </a:lnTo>
                <a:lnTo>
                  <a:pt x="6877095" y="4639571"/>
                </a:lnTo>
                <a:lnTo>
                  <a:pt x="0" y="4639571"/>
                </a:lnTo>
                <a:lnTo>
                  <a:pt x="0" y="0"/>
                </a:lnTo>
                <a:close/>
              </a:path>
            </a:pathLst>
          </a:custGeom>
          <a:blipFill>
            <a:blip r:embed="rId3"/>
            <a:stretch>
              <a:fillRect/>
            </a:stretch>
          </a:blipFill>
        </p:spPr>
        <p:txBody>
          <a:bodyPr/>
          <a:lstStyle/>
          <a:p>
            <a:endParaRPr lang="en-GB"/>
          </a:p>
        </p:txBody>
      </p:sp>
      <p:sp>
        <p:nvSpPr>
          <p:cNvPr id="4" name="Freeform 4"/>
          <p:cNvSpPr/>
          <p:nvPr/>
        </p:nvSpPr>
        <p:spPr>
          <a:xfrm>
            <a:off x="15296048" y="729441"/>
            <a:ext cx="2455726" cy="2483668"/>
          </a:xfrm>
          <a:custGeom>
            <a:avLst/>
            <a:gdLst/>
            <a:ahLst/>
            <a:cxnLst/>
            <a:rect l="l" t="t" r="r" b="b"/>
            <a:pathLst>
              <a:path w="2455726" h="2483668">
                <a:moveTo>
                  <a:pt x="0" y="0"/>
                </a:moveTo>
                <a:lnTo>
                  <a:pt x="2455726" y="0"/>
                </a:lnTo>
                <a:lnTo>
                  <a:pt x="2455726" y="2483667"/>
                </a:lnTo>
                <a:lnTo>
                  <a:pt x="0" y="24836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5" name="Freeform 5"/>
          <p:cNvSpPr/>
          <p:nvPr/>
        </p:nvSpPr>
        <p:spPr>
          <a:xfrm>
            <a:off x="15498074" y="4230534"/>
            <a:ext cx="1828874" cy="3187580"/>
          </a:xfrm>
          <a:custGeom>
            <a:avLst/>
            <a:gdLst/>
            <a:ahLst/>
            <a:cxnLst/>
            <a:rect l="l" t="t" r="r" b="b"/>
            <a:pathLst>
              <a:path w="1828874" h="3187580">
                <a:moveTo>
                  <a:pt x="0" y="0"/>
                </a:moveTo>
                <a:lnTo>
                  <a:pt x="1828874" y="0"/>
                </a:lnTo>
                <a:lnTo>
                  <a:pt x="1828874" y="3187580"/>
                </a:lnTo>
                <a:lnTo>
                  <a:pt x="0" y="31875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832247" y="736997"/>
            <a:ext cx="3440702" cy="1292405"/>
          </a:xfrm>
          <a:prstGeom prst="rect">
            <a:avLst/>
          </a:prstGeom>
        </p:spPr>
        <p:txBody>
          <a:bodyPr wrap="square" lIns="0" tIns="0" rIns="0" bIns="0" rtlCol="0" anchor="t">
            <a:spAutoFit/>
          </a:bodyPr>
          <a:lstStyle/>
          <a:p>
            <a:pPr algn="l">
              <a:lnSpc>
                <a:spcPts val="10000"/>
              </a:lnSpc>
            </a:pPr>
            <a:r>
              <a:rPr lang="en-US" sz="10000" b="1">
                <a:solidFill>
                  <a:srgbClr val="0F2F59"/>
                </a:solidFill>
                <a:latin typeface="Century Gothic Paneuropean Bold"/>
                <a:ea typeface="Century Gothic Paneuropean Bold"/>
                <a:cs typeface="Century Gothic Paneuropean Bold"/>
                <a:sym typeface="Century Gothic Paneuropean Bold"/>
              </a:rPr>
              <a:t>Food</a:t>
            </a:r>
          </a:p>
        </p:txBody>
      </p:sp>
      <p:sp>
        <p:nvSpPr>
          <p:cNvPr id="7" name="TextBox 7"/>
          <p:cNvSpPr txBox="1"/>
          <p:nvPr/>
        </p:nvSpPr>
        <p:spPr>
          <a:xfrm>
            <a:off x="564356" y="2038645"/>
            <a:ext cx="7398157" cy="1478738"/>
          </a:xfrm>
          <a:prstGeom prst="rect">
            <a:avLst/>
          </a:prstGeom>
        </p:spPr>
        <p:txBody>
          <a:bodyPr lIns="0" tIns="0" rIns="0" bIns="0" rtlCol="0" anchor="t">
            <a:spAutoFit/>
          </a:bodyPr>
          <a:lstStyle/>
          <a:p>
            <a:pPr>
              <a:lnSpc>
                <a:spcPts val="6000"/>
              </a:lnSpc>
            </a:pPr>
            <a:r>
              <a:rPr lang="en-US" sz="4000" i="1">
                <a:solidFill>
                  <a:srgbClr val="0F2F59"/>
                </a:solidFill>
                <a:latin typeface="Century Gothic Paneuropean Italics"/>
                <a:ea typeface="Century Gothic Paneuropean Italics"/>
                <a:cs typeface="Century Gothic Paneuropean Italics"/>
              </a:rPr>
              <a:t>We are a healthy eating school.</a:t>
            </a:r>
          </a:p>
        </p:txBody>
      </p:sp>
      <p:sp>
        <p:nvSpPr>
          <p:cNvPr id="8" name="TextBox 8"/>
          <p:cNvSpPr txBox="1"/>
          <p:nvPr/>
        </p:nvSpPr>
        <p:spPr>
          <a:xfrm>
            <a:off x="7557127" y="479433"/>
            <a:ext cx="7398157" cy="2733675"/>
          </a:xfrm>
          <a:prstGeom prst="rect">
            <a:avLst/>
          </a:prstGeom>
        </p:spPr>
        <p:txBody>
          <a:bodyPr lIns="0" tIns="0" rIns="0" bIns="0" rtlCol="0" anchor="t">
            <a:spAutoFit/>
          </a:bodyPr>
          <a:lstStyle/>
          <a:p>
            <a:pPr algn="ctr">
              <a:lnSpc>
                <a:spcPts val="6000"/>
              </a:lnSpc>
            </a:pPr>
            <a:r>
              <a:rPr lang="en-US" sz="6000" i="1">
                <a:solidFill>
                  <a:srgbClr val="0F2F59"/>
                </a:solidFill>
                <a:latin typeface="Century Gothic Paneuropean Italics"/>
                <a:ea typeface="Century Gothic Paneuropean Italics"/>
                <a:cs typeface="Century Gothic Paneuropean Italics"/>
                <a:sym typeface="Century Gothic Paneuropean Italics"/>
              </a:rPr>
              <a:t>NO sweets/cakes</a:t>
            </a:r>
          </a:p>
          <a:p>
            <a:pPr algn="ctr">
              <a:lnSpc>
                <a:spcPts val="3299"/>
              </a:lnSpc>
            </a:pPr>
            <a:endParaRPr lang="en-US" sz="6000" i="1">
              <a:solidFill>
                <a:srgbClr val="0F2F59"/>
              </a:solidFill>
              <a:latin typeface="Century Gothic Paneuropean Italics"/>
              <a:ea typeface="Century Gothic Paneuropean Italics"/>
              <a:cs typeface="Century Gothic Paneuropean Italics"/>
              <a:sym typeface="Century Gothic Paneuropean Italics"/>
            </a:endParaRPr>
          </a:p>
          <a:p>
            <a:pPr algn="ctr">
              <a:lnSpc>
                <a:spcPts val="6000"/>
              </a:lnSpc>
            </a:pPr>
            <a:r>
              <a:rPr lang="en-US" sz="6000" i="1">
                <a:solidFill>
                  <a:srgbClr val="0F2F59"/>
                </a:solidFill>
                <a:latin typeface="Century Gothic Paneuropean Italics"/>
                <a:ea typeface="Century Gothic Paneuropean Italics"/>
                <a:cs typeface="Century Gothic Paneuropean Italics"/>
                <a:sym typeface="Century Gothic Paneuropean Italics"/>
              </a:rPr>
              <a:t>NO nuts or nut products</a:t>
            </a:r>
          </a:p>
        </p:txBody>
      </p:sp>
      <p:sp>
        <p:nvSpPr>
          <p:cNvPr id="9" name="TextBox 9"/>
          <p:cNvSpPr txBox="1"/>
          <p:nvPr/>
        </p:nvSpPr>
        <p:spPr>
          <a:xfrm>
            <a:off x="14537021" y="7915450"/>
            <a:ext cx="3750979" cy="2282825"/>
          </a:xfrm>
          <a:prstGeom prst="rect">
            <a:avLst/>
          </a:prstGeom>
        </p:spPr>
        <p:txBody>
          <a:bodyPr lIns="0" tIns="0" rIns="0" bIns="0" rtlCol="0" anchor="t">
            <a:spAutoFit/>
          </a:bodyPr>
          <a:lstStyle/>
          <a:p>
            <a:pPr algn="ctr">
              <a:lnSpc>
                <a:spcPts val="3999"/>
              </a:lnSpc>
            </a:pPr>
            <a:r>
              <a:rPr lang="en-US" sz="3999" i="1">
                <a:solidFill>
                  <a:srgbClr val="0F2F59"/>
                </a:solidFill>
                <a:latin typeface="Century Gothic Paneuropean Italics"/>
                <a:ea typeface="Century Gothic Paneuropean Italics"/>
                <a:cs typeface="Century Gothic Paneuropean Italics"/>
                <a:sym typeface="Century Gothic Paneuropean Italics"/>
              </a:rPr>
              <a:t> Water bottle</a:t>
            </a:r>
          </a:p>
          <a:p>
            <a:pPr algn="ctr">
              <a:lnSpc>
                <a:spcPts val="1899"/>
              </a:lnSpc>
            </a:pPr>
            <a:endParaRPr lang="en-US" sz="3999" i="1">
              <a:solidFill>
                <a:srgbClr val="0F2F59"/>
              </a:solidFill>
              <a:latin typeface="Century Gothic Paneuropean Italics"/>
              <a:ea typeface="Century Gothic Paneuropean Italics"/>
              <a:cs typeface="Century Gothic Paneuropean Italics"/>
              <a:sym typeface="Century Gothic Paneuropean Italics"/>
            </a:endParaRPr>
          </a:p>
          <a:p>
            <a:pPr algn="ctr">
              <a:lnSpc>
                <a:spcPts val="3999"/>
              </a:lnSpc>
            </a:pPr>
            <a:r>
              <a:rPr lang="en-US" sz="3999" i="1">
                <a:solidFill>
                  <a:srgbClr val="0F2F59"/>
                </a:solidFill>
                <a:latin typeface="Century Gothic Paneuropean Italics"/>
                <a:ea typeface="Century Gothic Paneuropean Italics"/>
                <a:cs typeface="Century Gothic Paneuropean Italics"/>
                <a:sym typeface="Century Gothic Paneuropean Italics"/>
              </a:rPr>
              <a:t>NO squash, juice or fizzy drinks</a:t>
            </a:r>
          </a:p>
        </p:txBody>
      </p:sp>
      <p:sp>
        <p:nvSpPr>
          <p:cNvPr id="10" name="TextBox 9">
            <a:extLst>
              <a:ext uri="{FF2B5EF4-FFF2-40B4-BE49-F238E27FC236}">
                <a16:creationId xmlns:a16="http://schemas.microsoft.com/office/drawing/2014/main" id="{B15EB13D-0C73-A43F-2C60-336D7B36C17C}"/>
              </a:ext>
            </a:extLst>
          </p:cNvPr>
          <p:cNvSpPr txBox="1"/>
          <p:nvPr/>
        </p:nvSpPr>
        <p:spPr>
          <a:xfrm>
            <a:off x="8550897" y="3968230"/>
            <a:ext cx="604195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200">
                <a:ea typeface="Calibri"/>
                <a:cs typeface="Calibri"/>
              </a:rPr>
              <a:t>We provide a free fruit or vegetable snack every day in the morning. Children do not bring their own snack from home. Each day there is a selection on 2-3 sncaks to choose from. We really encourage children to have a try of a variety of different fruits and vegetables.</a:t>
            </a:r>
            <a:endParaRPr lang="en-US"/>
          </a:p>
        </p:txBody>
      </p:sp>
      <p:sp>
        <p:nvSpPr>
          <p:cNvPr id="11" name="TextBox 10">
            <a:extLst>
              <a:ext uri="{FF2B5EF4-FFF2-40B4-BE49-F238E27FC236}">
                <a16:creationId xmlns:a16="http://schemas.microsoft.com/office/drawing/2014/main" id="{DC6BA3C9-BD47-4005-CAEF-BA0A0E62BB73}"/>
              </a:ext>
            </a:extLst>
          </p:cNvPr>
          <p:cNvSpPr txBox="1"/>
          <p:nvPr/>
        </p:nvSpPr>
        <p:spPr>
          <a:xfrm>
            <a:off x="486428" y="7373227"/>
            <a:ext cx="7859656"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a:ea typeface="Calibri"/>
                <a:cs typeface="Calibri"/>
              </a:rPr>
              <a:t>School dinners can be ordered via Scopay. There are 4 choices each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F2F59"/>
        </a:solidFill>
        <a:effectLst/>
      </p:bgPr>
    </p:bg>
    <p:spTree>
      <p:nvGrpSpPr>
        <p:cNvPr id="1" name=""/>
        <p:cNvGrpSpPr/>
        <p:nvPr/>
      </p:nvGrpSpPr>
      <p:grpSpPr>
        <a:xfrm>
          <a:off x="0" y="0"/>
          <a:ext cx="0" cy="0"/>
          <a:chOff x="0" y="0"/>
          <a:chExt cx="0" cy="0"/>
        </a:xfrm>
      </p:grpSpPr>
      <p:sp>
        <p:nvSpPr>
          <p:cNvPr id="2" name="Freeform 2"/>
          <p:cNvSpPr/>
          <p:nvPr/>
        </p:nvSpPr>
        <p:spPr>
          <a:xfrm>
            <a:off x="3618441" y="1660491"/>
            <a:ext cx="10457915" cy="6000651"/>
          </a:xfrm>
          <a:custGeom>
            <a:avLst/>
            <a:gdLst/>
            <a:ahLst/>
            <a:cxnLst/>
            <a:rect l="l" t="t" r="r" b="b"/>
            <a:pathLst>
              <a:path w="12469016" h="7765790">
                <a:moveTo>
                  <a:pt x="0" y="0"/>
                </a:moveTo>
                <a:lnTo>
                  <a:pt x="12469016" y="0"/>
                </a:lnTo>
                <a:lnTo>
                  <a:pt x="12469016" y="7765791"/>
                </a:lnTo>
                <a:lnTo>
                  <a:pt x="0" y="7765791"/>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3167234" y="333763"/>
            <a:ext cx="13221072" cy="1330342"/>
          </a:xfrm>
          <a:prstGeom prst="rect">
            <a:avLst/>
          </a:prstGeom>
        </p:spPr>
        <p:txBody>
          <a:bodyPr lIns="0" tIns="0" rIns="0" bIns="0" rtlCol="0" anchor="t">
            <a:spAutoFit/>
          </a:bodyPr>
          <a:lstStyle/>
          <a:p>
            <a:pPr algn="l">
              <a:lnSpc>
                <a:spcPts val="10000"/>
              </a:lnSpc>
            </a:pPr>
            <a:r>
              <a:rPr lang="en-US" sz="10000" b="1">
                <a:solidFill>
                  <a:srgbClr val="FFFFFF"/>
                </a:solidFill>
                <a:latin typeface="Century Gothic Paneuropean Bold"/>
                <a:ea typeface="Century Gothic Paneuropean Bold"/>
                <a:cs typeface="Century Gothic Paneuropean Bold"/>
                <a:sym typeface="Century Gothic Paneuropean Bold"/>
              </a:rPr>
              <a:t>How you can help</a:t>
            </a:r>
          </a:p>
        </p:txBody>
      </p:sp>
      <p:sp>
        <p:nvSpPr>
          <p:cNvPr id="4" name="TextBox 1">
            <a:extLst>
              <a:ext uri="{FF2B5EF4-FFF2-40B4-BE49-F238E27FC236}">
                <a16:creationId xmlns:a16="http://schemas.microsoft.com/office/drawing/2014/main" id="{DD6DA732-D18E-C4FD-86FF-DDA55BAAC8C0}"/>
              </a:ext>
            </a:extLst>
          </p:cNvPr>
          <p:cNvSpPr txBox="1"/>
          <p:nvPr/>
        </p:nvSpPr>
        <p:spPr>
          <a:xfrm>
            <a:off x="879934" y="7870647"/>
            <a:ext cx="16904825" cy="1384995"/>
          </a:xfrm>
          <a:prstGeom prst="rect">
            <a:avLst/>
          </a:prstGeom>
          <a:solidFill>
            <a:schemeClr val="bg1"/>
          </a:solid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800" b="1">
                <a:latin typeface="Century Gothic Paneuropean"/>
                <a:cs typeface="Century Gothic Paneuropean"/>
              </a:rPr>
              <a:t>Please make sure that every item of clothing is named clearly (including even gloves and socks). We encourage independence but jumpers are often taken off and do not always make it on to pegs.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EAB736"/>
            </a:solidFill>
          </p:spPr>
          <p:txBody>
            <a:bodyPr/>
            <a:lstStyle/>
            <a:p>
              <a:endParaRPr lang="en-GB"/>
            </a:p>
          </p:txBody>
        </p:sp>
        <p:sp>
          <p:nvSpPr>
            <p:cNvPr id="4" name="TextBox 4"/>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512871" y="3359985"/>
            <a:ext cx="1203342" cy="1203342"/>
          </a:xfrm>
          <a:custGeom>
            <a:avLst/>
            <a:gdLst/>
            <a:ahLst/>
            <a:cxnLst/>
            <a:rect l="l" t="t" r="r" b="b"/>
            <a:pathLst>
              <a:path w="1203342" h="1203342">
                <a:moveTo>
                  <a:pt x="0" y="0"/>
                </a:moveTo>
                <a:lnTo>
                  <a:pt x="1203343" y="0"/>
                </a:lnTo>
                <a:lnTo>
                  <a:pt x="1203343" y="1203342"/>
                </a:lnTo>
                <a:lnTo>
                  <a:pt x="0" y="120334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6" name="Freeform 6"/>
          <p:cNvSpPr/>
          <p:nvPr/>
        </p:nvSpPr>
        <p:spPr>
          <a:xfrm>
            <a:off x="11217575" y="6341046"/>
            <a:ext cx="1410280" cy="1327323"/>
          </a:xfrm>
          <a:custGeom>
            <a:avLst/>
            <a:gdLst/>
            <a:ahLst/>
            <a:cxnLst/>
            <a:rect l="l" t="t" r="r" b="b"/>
            <a:pathLst>
              <a:path w="1410280" h="1327323">
                <a:moveTo>
                  <a:pt x="0" y="0"/>
                </a:moveTo>
                <a:lnTo>
                  <a:pt x="1410280" y="0"/>
                </a:lnTo>
                <a:lnTo>
                  <a:pt x="1410280" y="1327323"/>
                </a:lnTo>
                <a:lnTo>
                  <a:pt x="0" y="1327323"/>
                </a:lnTo>
                <a:lnTo>
                  <a:pt x="0" y="0"/>
                </a:lnTo>
                <a:close/>
              </a:path>
            </a:pathLst>
          </a:custGeom>
          <a:blipFill>
            <a:blip r:embed="rId3"/>
            <a:stretch>
              <a:fillRect/>
            </a:stretch>
          </a:blipFill>
        </p:spPr>
        <p:txBody>
          <a:bodyPr/>
          <a:lstStyle/>
          <a:p>
            <a:endParaRPr lang="en-GB"/>
          </a:p>
        </p:txBody>
      </p:sp>
      <p:sp>
        <p:nvSpPr>
          <p:cNvPr id="7" name="Freeform 7"/>
          <p:cNvSpPr/>
          <p:nvPr/>
        </p:nvSpPr>
        <p:spPr>
          <a:xfrm>
            <a:off x="1444400" y="4774891"/>
            <a:ext cx="1340285" cy="1343644"/>
          </a:xfrm>
          <a:custGeom>
            <a:avLst/>
            <a:gdLst/>
            <a:ahLst/>
            <a:cxnLst/>
            <a:rect l="l" t="t" r="r" b="b"/>
            <a:pathLst>
              <a:path w="1340285" h="1343644">
                <a:moveTo>
                  <a:pt x="0" y="0"/>
                </a:moveTo>
                <a:lnTo>
                  <a:pt x="1340285" y="0"/>
                </a:lnTo>
                <a:lnTo>
                  <a:pt x="1340285" y="1343643"/>
                </a:lnTo>
                <a:lnTo>
                  <a:pt x="0" y="13436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a:off x="1375929" y="6328084"/>
            <a:ext cx="1340285" cy="1340285"/>
          </a:xfrm>
          <a:custGeom>
            <a:avLst/>
            <a:gdLst/>
            <a:ahLst/>
            <a:cxnLst/>
            <a:rect l="l" t="t" r="r" b="b"/>
            <a:pathLst>
              <a:path w="1340285" h="1340285">
                <a:moveTo>
                  <a:pt x="0" y="0"/>
                </a:moveTo>
                <a:lnTo>
                  <a:pt x="1340285" y="0"/>
                </a:lnTo>
                <a:lnTo>
                  <a:pt x="1340285" y="1340285"/>
                </a:lnTo>
                <a:lnTo>
                  <a:pt x="0" y="134028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11217575" y="4803556"/>
            <a:ext cx="1362672" cy="1314978"/>
          </a:xfrm>
          <a:custGeom>
            <a:avLst/>
            <a:gdLst/>
            <a:ahLst/>
            <a:cxnLst/>
            <a:rect l="l" t="t" r="r" b="b"/>
            <a:pathLst>
              <a:path w="1362672" h="1314978">
                <a:moveTo>
                  <a:pt x="0" y="0"/>
                </a:moveTo>
                <a:lnTo>
                  <a:pt x="1362672" y="0"/>
                </a:lnTo>
                <a:lnTo>
                  <a:pt x="1362672" y="1314978"/>
                </a:lnTo>
                <a:lnTo>
                  <a:pt x="0" y="1314978"/>
                </a:lnTo>
                <a:lnTo>
                  <a:pt x="0" y="0"/>
                </a:lnTo>
                <a:close/>
              </a:path>
            </a:pathLst>
          </a:custGeom>
          <a:blipFill>
            <a:blip r:embed="rId6"/>
            <a:stretch>
              <a:fillRect/>
            </a:stretch>
          </a:blipFill>
        </p:spPr>
        <p:txBody>
          <a:bodyPr/>
          <a:lstStyle/>
          <a:p>
            <a:endParaRPr lang="en-GB"/>
          </a:p>
        </p:txBody>
      </p:sp>
      <p:sp>
        <p:nvSpPr>
          <p:cNvPr id="10" name="Freeform 10"/>
          <p:cNvSpPr/>
          <p:nvPr/>
        </p:nvSpPr>
        <p:spPr>
          <a:xfrm>
            <a:off x="1492711" y="7877919"/>
            <a:ext cx="1106721" cy="1113681"/>
          </a:xfrm>
          <a:custGeom>
            <a:avLst/>
            <a:gdLst/>
            <a:ahLst/>
            <a:cxnLst/>
            <a:rect l="l" t="t" r="r" b="b"/>
            <a:pathLst>
              <a:path w="1106721" h="1113681">
                <a:moveTo>
                  <a:pt x="0" y="0"/>
                </a:moveTo>
                <a:lnTo>
                  <a:pt x="1106721" y="0"/>
                </a:lnTo>
                <a:lnTo>
                  <a:pt x="1106721" y="1113681"/>
                </a:lnTo>
                <a:lnTo>
                  <a:pt x="0" y="111368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 name="TextBox 11"/>
          <p:cNvSpPr txBox="1"/>
          <p:nvPr/>
        </p:nvSpPr>
        <p:spPr>
          <a:xfrm>
            <a:off x="1512871" y="1553393"/>
            <a:ext cx="10620170" cy="1330342"/>
          </a:xfrm>
          <a:prstGeom prst="rect">
            <a:avLst/>
          </a:prstGeom>
        </p:spPr>
        <p:txBody>
          <a:bodyPr lIns="0" tIns="0" rIns="0" bIns="0" rtlCol="0" anchor="t">
            <a:spAutoFit/>
          </a:bodyPr>
          <a:lstStyle/>
          <a:p>
            <a:pPr algn="l">
              <a:lnSpc>
                <a:spcPts val="10000"/>
              </a:lnSpc>
            </a:pPr>
            <a:r>
              <a:rPr lang="en-US" sz="10000" b="1">
                <a:solidFill>
                  <a:srgbClr val="FFFFFF"/>
                </a:solidFill>
                <a:latin typeface="Century Gothic Paneuropean Bold"/>
                <a:ea typeface="Century Gothic Paneuropean Bold"/>
                <a:cs typeface="Century Gothic Paneuropean Bold"/>
                <a:sym typeface="Century Gothic Paneuropean Bold"/>
              </a:rPr>
              <a:t>KEEP IN TOUCH</a:t>
            </a:r>
          </a:p>
        </p:txBody>
      </p:sp>
      <p:sp>
        <p:nvSpPr>
          <p:cNvPr id="12" name="TextBox 12"/>
          <p:cNvSpPr txBox="1"/>
          <p:nvPr/>
        </p:nvSpPr>
        <p:spPr>
          <a:xfrm>
            <a:off x="3087605" y="3645752"/>
            <a:ext cx="11513017" cy="530225"/>
          </a:xfrm>
          <a:prstGeom prst="rect">
            <a:avLst/>
          </a:prstGeom>
        </p:spPr>
        <p:txBody>
          <a:bodyPr lIns="0" tIns="0" rIns="0" bIns="0" rtlCol="0" anchor="t">
            <a:spAutoFit/>
          </a:bodyPr>
          <a:lstStyle/>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www.cranleighprimary.surrey.sch.uk</a:t>
            </a:r>
          </a:p>
        </p:txBody>
      </p:sp>
      <p:sp>
        <p:nvSpPr>
          <p:cNvPr id="13" name="TextBox 13"/>
          <p:cNvSpPr txBox="1"/>
          <p:nvPr/>
        </p:nvSpPr>
        <p:spPr>
          <a:xfrm>
            <a:off x="3087605" y="5219700"/>
            <a:ext cx="4564338" cy="530225"/>
          </a:xfrm>
          <a:prstGeom prst="rect">
            <a:avLst/>
          </a:prstGeom>
        </p:spPr>
        <p:txBody>
          <a:bodyPr lIns="0" tIns="0" rIns="0" bIns="0" rtlCol="0" anchor="t">
            <a:spAutoFit/>
          </a:bodyPr>
          <a:lstStyle/>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01483 273286</a:t>
            </a:r>
          </a:p>
        </p:txBody>
      </p:sp>
      <p:sp>
        <p:nvSpPr>
          <p:cNvPr id="14" name="TextBox 14"/>
          <p:cNvSpPr txBox="1"/>
          <p:nvPr/>
        </p:nvSpPr>
        <p:spPr>
          <a:xfrm>
            <a:off x="3087605" y="6771214"/>
            <a:ext cx="7825170" cy="530225"/>
          </a:xfrm>
          <a:prstGeom prst="rect">
            <a:avLst/>
          </a:prstGeom>
        </p:spPr>
        <p:txBody>
          <a:bodyPr lIns="0" tIns="0" rIns="0" bIns="0" rtlCol="0" anchor="t">
            <a:spAutoFit/>
          </a:bodyPr>
          <a:lstStyle/>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info@cranleighprimary.co.uk</a:t>
            </a:r>
          </a:p>
        </p:txBody>
      </p:sp>
      <p:sp>
        <p:nvSpPr>
          <p:cNvPr id="15" name="TextBox 15"/>
          <p:cNvSpPr txBox="1"/>
          <p:nvPr/>
        </p:nvSpPr>
        <p:spPr>
          <a:xfrm>
            <a:off x="12885047" y="5219700"/>
            <a:ext cx="4564338" cy="530225"/>
          </a:xfrm>
          <a:prstGeom prst="rect">
            <a:avLst/>
          </a:prstGeom>
        </p:spPr>
        <p:txBody>
          <a:bodyPr lIns="0" tIns="0" rIns="0" bIns="0" rtlCol="0" anchor="t">
            <a:spAutoFit/>
          </a:bodyPr>
          <a:lstStyle/>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@cranleighpri</a:t>
            </a:r>
          </a:p>
        </p:txBody>
      </p:sp>
      <p:sp>
        <p:nvSpPr>
          <p:cNvPr id="16" name="TextBox 16"/>
          <p:cNvSpPr txBox="1"/>
          <p:nvPr/>
        </p:nvSpPr>
        <p:spPr>
          <a:xfrm>
            <a:off x="3087605" y="7963644"/>
            <a:ext cx="8811306" cy="1035050"/>
          </a:xfrm>
          <a:prstGeom prst="rect">
            <a:avLst/>
          </a:prstGeom>
        </p:spPr>
        <p:txBody>
          <a:bodyPr lIns="0" tIns="0" rIns="0" bIns="0" rtlCol="0" anchor="t">
            <a:spAutoFit/>
          </a:bodyPr>
          <a:lstStyle/>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Newsletter - emailed every Friday</a:t>
            </a:r>
          </a:p>
          <a:p>
            <a:pPr algn="l">
              <a:lnSpc>
                <a:spcPts val="3999"/>
              </a:lnSpc>
            </a:pPr>
            <a:r>
              <a:rPr lang="en-US" sz="3999">
                <a:solidFill>
                  <a:srgbClr val="FFFFFF"/>
                </a:solidFill>
                <a:latin typeface="Century Gothic Paneuropean"/>
                <a:ea typeface="Century Gothic Paneuropean"/>
                <a:cs typeface="Century Gothic Paneuropean"/>
                <a:sym typeface="Century Gothic Paneuropean"/>
              </a:rPr>
              <a:t>On the website</a:t>
            </a:r>
          </a:p>
        </p:txBody>
      </p:sp>
      <p:sp>
        <p:nvSpPr>
          <p:cNvPr id="17" name="Freeform 17"/>
          <p:cNvSpPr/>
          <p:nvPr/>
        </p:nvSpPr>
        <p:spPr>
          <a:xfrm flipH="1">
            <a:off x="14246267" y="6341046"/>
            <a:ext cx="3653009" cy="3438394"/>
          </a:xfrm>
          <a:custGeom>
            <a:avLst/>
            <a:gdLst/>
            <a:ahLst/>
            <a:cxnLst/>
            <a:rect l="l" t="t" r="r" b="b"/>
            <a:pathLst>
              <a:path w="3653009" h="3438394">
                <a:moveTo>
                  <a:pt x="3653008" y="0"/>
                </a:moveTo>
                <a:lnTo>
                  <a:pt x="0" y="0"/>
                </a:lnTo>
                <a:lnTo>
                  <a:pt x="0" y="3438395"/>
                </a:lnTo>
                <a:lnTo>
                  <a:pt x="3653008" y="3438395"/>
                </a:lnTo>
                <a:lnTo>
                  <a:pt x="3653008" y="0"/>
                </a:lnTo>
                <a:close/>
              </a:path>
            </a:pathLst>
          </a:custGeom>
          <a:blipFill>
            <a:blip r:embed="rId8"/>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690644E8C3E104B962807ABBC5E2D5B" ma:contentTypeVersion="14" ma:contentTypeDescription="Create a new document." ma:contentTypeScope="" ma:versionID="897e16f27368c0c5db40d4c8576537e0">
  <xsd:schema xmlns:xsd="http://www.w3.org/2001/XMLSchema" xmlns:xs="http://www.w3.org/2001/XMLSchema" xmlns:p="http://schemas.microsoft.com/office/2006/metadata/properties" xmlns:ns2="aaa51c0c-caee-4c1a-8f4f-62e12f5266f9" xmlns:ns3="ab9c3f3d-84a0-4c0d-90ae-22760be475ec" targetNamespace="http://schemas.microsoft.com/office/2006/metadata/properties" ma:root="true" ma:fieldsID="902aba4f2022816a4479d22bb579c048" ns2:_="" ns3:_="">
    <xsd:import namespace="aaa51c0c-caee-4c1a-8f4f-62e12f5266f9"/>
    <xsd:import namespace="ab9c3f3d-84a0-4c0d-90ae-22760be475e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a51c0c-caee-4c1a-8f4f-62e12f5266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0cd2256d-78ce-405a-a19d-fb6f6e7c2a9c"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b9c3f3d-84a0-4c0d-90ae-22760be475e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1f1df846-9adf-457e-9808-dc32a64ecdfe}" ma:internalName="TaxCatchAll" ma:showField="CatchAllData" ma:web="ab9c3f3d-84a0-4c0d-90ae-22760be475e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aa51c0c-caee-4c1a-8f4f-62e12f5266f9">
      <Terms xmlns="http://schemas.microsoft.com/office/infopath/2007/PartnerControls"/>
    </lcf76f155ced4ddcb4097134ff3c332f>
    <TaxCatchAll xmlns="ab9c3f3d-84a0-4c0d-90ae-22760be475ec" xsi:nil="true"/>
  </documentManagement>
</p:properties>
</file>

<file path=customXml/itemProps1.xml><?xml version="1.0" encoding="utf-8"?>
<ds:datastoreItem xmlns:ds="http://schemas.openxmlformats.org/officeDocument/2006/customXml" ds:itemID="{35C0F00C-CE70-4991-B61B-88BC42AB5227}">
  <ds:schemaRefs>
    <ds:schemaRef ds:uri="aaa51c0c-caee-4c1a-8f4f-62e12f5266f9"/>
    <ds:schemaRef ds:uri="ab9c3f3d-84a0-4c0d-90ae-22760be475e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BC0A4BC-863A-4BED-A5F9-5702D75A739C}">
  <ds:schemaRefs>
    <ds:schemaRef ds:uri="http://schemas.microsoft.com/sharepoint/v3/contenttype/forms"/>
  </ds:schemaRefs>
</ds:datastoreItem>
</file>

<file path=customXml/itemProps3.xml><?xml version="1.0" encoding="utf-8"?>
<ds:datastoreItem xmlns:ds="http://schemas.openxmlformats.org/officeDocument/2006/customXml" ds:itemID="{E5B7E67F-3746-417C-960C-472FB6F8ABE6}">
  <ds:schemaRefs>
    <ds:schemaRef ds:uri="aaa51c0c-caee-4c1a-8f4f-62e12f5266f9"/>
    <ds:schemaRef ds:uri="ab9c3f3d-84a0-4c0d-90ae-22760be475ec"/>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9</Slides>
  <Notes>6</Notes>
  <HiddenSlides>0</HiddenSlide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Reception Meet the Teacher PPT - Sep 2024</dc:title>
  <dc:creator>Conisbee</dc:creator>
  <cp:revision>7</cp:revision>
  <dcterms:created xsi:type="dcterms:W3CDTF">2006-08-16T00:00:00Z</dcterms:created>
  <dcterms:modified xsi:type="dcterms:W3CDTF">2026-10-16T10:57:50Z</dcterms:modified>
  <dc:identifier>DAGQuf38xUg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0x0101007690644E8C3E104B962807ABBC5E2D5B</vt:lpwstr>
  </property>
  <property fmtid="{D5CDD505-2E9C-101B-9397-08002B2CF9AE}" pid="3" name="MediaServiceImageTags">
    <vt:lpwstr/>
  </property>
</Properties>
</file>