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Century Gothic Paneuropean" panose="020B0604020202020204" charset="0"/>
      <p:regular r:id="rId17"/>
    </p:embeddedFont>
    <p:embeddedFont>
      <p:font typeface="Century Gothic Paneuropean Bold" panose="020B0604020202020204" charset="0"/>
      <p:regular r:id="rId18"/>
    </p:embeddedFont>
    <p:embeddedFont>
      <p:font typeface="Century Gothic Paneuropean Bold Italics" panose="020B0604020202020204" charset="0"/>
      <p:regular r:id="rId19"/>
    </p:embeddedFont>
    <p:embeddedFont>
      <p:font typeface="Century Gothic Paneuropean Italics" panose="020B0604020202020204" charset="0"/>
      <p:regular r:id="rId20"/>
    </p:embeddedFont>
    <p:embeddedFont>
      <p:font typeface="Feeling Passionate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7T16:23:26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Mortimer" userId="S::lmo@cranleighprimary.co.uk::a6af3235-a100-4815-b90a-3b7164464bf6" providerId="AD" clId="Web-{00000000-0000-0000-0000-000000000000}"/>
    <pc:docChg chg="modSld">
      <pc:chgData name="Lucy Mortimer" userId="S::lmo@cranleighprimary.co.uk::a6af3235-a100-4815-b90a-3b7164464bf6" providerId="AD" clId="Web-{00000000-0000-0000-0000-000000000000}" dt="2026-09-17T16:23:26.958" v="0" actId="1076"/>
      <pc:docMkLst>
        <pc:docMk/>
      </pc:docMkLst>
      <pc:sldChg chg="modSp">
        <pc:chgData name="Lucy Mortimer" userId="S::lmo@cranleighprimary.co.uk::a6af3235-a100-4815-b90a-3b7164464bf6" providerId="AD" clId="Web-{00000000-0000-0000-0000-000000000000}" dt="2026-09-17T16:23:26.958" v="0" actId="1076"/>
        <pc:sldMkLst>
          <pc:docMk/>
          <pc:sldMk cId="0" sldId="256"/>
        </pc:sldMkLst>
        <pc:spChg chg="mod">
          <ac:chgData name="Lucy Mortimer" userId="S::lmo@cranleighprimary.co.uk::a6af3235-a100-4815-b90a-3b7164464bf6" providerId="AD" clId="Web-{00000000-0000-0000-0000-000000000000}" dt="2026-09-17T16:23:26.958" v="0" actId="1076"/>
          <ac:spMkLst>
            <pc:docMk/>
            <pc:sldMk cId="0" sldId="256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we will email the PPT at the end of the week.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DSLs where the black lanyards.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start of our attendance expectations.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SLT will carry out unannounced home visits if school cannot get hold of you.</a:t>
            </a:r>
          </a:p>
          <a:p>
            <a:endParaRPr lang="en-US"/>
          </a:p>
          <a:p>
            <a:r>
              <a:rPr lang="en-US"/>
              <a:t>Fines will be issued if supportive measures to get your child attending regularly do not work.</a:t>
            </a:r>
          </a:p>
          <a:p>
            <a:endParaRPr lang="en-US"/>
          </a:p>
          <a:p>
            <a:r>
              <a:rPr lang="en-US"/>
              <a:t>Term time leave will only be granted in exceptional circumstances. There is an online form to complete. We will not accept paper forms.</a:t>
            </a:r>
          </a:p>
          <a:p>
            <a:endParaRPr lang="en-US"/>
          </a:p>
          <a:p>
            <a:r>
              <a:rPr lang="en-US"/>
              <a:t>All info can be found on our website (address at the end).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PE:</a:t>
            </a:r>
          </a:p>
          <a:p>
            <a:r>
              <a:rPr lang="en-US"/>
              <a:t>Chn come to school in their kit and they wear it all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Chn MUST bring a coat to school when the weather requires it.</a:t>
            </a:r>
          </a:p>
          <a:p>
            <a:endParaRPr lang="en-US"/>
          </a:p>
          <a:p>
            <a:r>
              <a:rPr lang="en-US"/>
              <a:t>EVERYTHING must be named!!!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How does it work - is there a timetable - books in bookbags every day?</a:t>
            </a:r>
          </a:p>
          <a:p>
            <a:endParaRPr lang="en-US"/>
          </a:p>
          <a:p>
            <a:r>
              <a:rPr lang="en-US"/>
              <a:t>What are the expectations (reading records, days etc)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 sweets or cakes for birthdays (a book donation for our library instead).</a:t>
            </a:r>
          </a:p>
          <a:p>
            <a:endParaRPr lang="en-US"/>
          </a:p>
          <a:p>
            <a:r>
              <a:rPr lang="en-US"/>
              <a:t>Chn need to bring in a NAMED water bottle (NO squash, juice or fizzy drinks under any circumstances).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See the office if you need help getting set up on SCOPAY.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sv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0F2F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94547" y="1361178"/>
            <a:ext cx="2934384" cy="2964024"/>
          </a:xfrm>
          <a:custGeom>
            <a:avLst/>
            <a:gdLst/>
            <a:ahLst/>
            <a:cxnLst/>
            <a:rect l="l" t="t" r="r" b="b"/>
            <a:pathLst>
              <a:path w="2934384" h="2964024">
                <a:moveTo>
                  <a:pt x="0" y="0"/>
                </a:moveTo>
                <a:lnTo>
                  <a:pt x="2934383" y="0"/>
                </a:lnTo>
                <a:lnTo>
                  <a:pt x="2934383" y="2964024"/>
                </a:lnTo>
                <a:lnTo>
                  <a:pt x="0" y="2964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12707" y="4515104"/>
            <a:ext cx="2988190" cy="4253652"/>
          </a:xfrm>
          <a:custGeom>
            <a:avLst/>
            <a:gdLst/>
            <a:ahLst/>
            <a:cxnLst/>
            <a:rect l="l" t="t" r="r" b="b"/>
            <a:pathLst>
              <a:path w="2988190" h="4253652">
                <a:moveTo>
                  <a:pt x="0" y="0"/>
                </a:moveTo>
                <a:lnTo>
                  <a:pt x="2988190" y="0"/>
                </a:lnTo>
                <a:lnTo>
                  <a:pt x="2988190" y="4253652"/>
                </a:lnTo>
                <a:lnTo>
                  <a:pt x="0" y="42536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05630" y="2661490"/>
            <a:ext cx="10620170" cy="3371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WELCOME TO YEAR 1</a:t>
            </a:r>
          </a:p>
          <a:p>
            <a:pPr algn="r">
              <a:lnSpc>
                <a:spcPts val="6500"/>
              </a:lnSpc>
            </a:pPr>
            <a:r>
              <a:rPr lang="en-US" sz="6500" b="1" i="1">
                <a:solidFill>
                  <a:srgbClr val="DDC9BA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SPARROWS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684" y="6640827"/>
            <a:ext cx="5722116" cy="523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7983" y="8915400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3482016" y="-2080942"/>
            <a:ext cx="5450085" cy="4161883"/>
          </a:xfrm>
          <a:custGeom>
            <a:avLst/>
            <a:gdLst/>
            <a:ahLst/>
            <a:cxnLst/>
            <a:rect l="l" t="t" r="r" b="b"/>
            <a:pathLst>
              <a:path w="5450085" h="4161883">
                <a:moveTo>
                  <a:pt x="0" y="0"/>
                </a:moveTo>
                <a:lnTo>
                  <a:pt x="5450085" y="0"/>
                </a:lnTo>
                <a:lnTo>
                  <a:pt x="5450085" y="4161884"/>
                </a:lnTo>
                <a:lnTo>
                  <a:pt x="0" y="4161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11716" y="4381500"/>
            <a:ext cx="7980500" cy="2194638"/>
          </a:xfrm>
          <a:custGeom>
            <a:avLst/>
            <a:gdLst/>
            <a:ahLst/>
            <a:cxnLst/>
            <a:rect l="l" t="t" r="r" b="b"/>
            <a:pathLst>
              <a:path w="7980500" h="2194638">
                <a:moveTo>
                  <a:pt x="0" y="0"/>
                </a:moveTo>
                <a:lnTo>
                  <a:pt x="7980501" y="0"/>
                </a:lnTo>
                <a:lnTo>
                  <a:pt x="7980501" y="2194638"/>
                </a:lnTo>
                <a:lnTo>
                  <a:pt x="0" y="2194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30693" y="3562350"/>
            <a:ext cx="6886396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</a:t>
            </a: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Khan</a:t>
            </a:r>
            <a:endParaRPr lang="en-US">
              <a:sym typeface="Century Gothic Paneuropean Bold"/>
            </a:endParaRPr>
          </a:p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 </a:t>
            </a: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(Class Teacher)</a:t>
            </a:r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-43619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Meet the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267450"/>
            <a:ext cx="7856882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 Smallpeice</a:t>
            </a: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(Teaching Assistant)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9487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Safeguarding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6899" y="3125805"/>
            <a:ext cx="14192189" cy="89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8000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Worried about a child?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21762" y="0"/>
            <a:ext cx="9958123" cy="10632547"/>
            <a:chOff x="0" y="0"/>
            <a:chExt cx="13277497" cy="141767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6589" b="13428"/>
            <a:stretch>
              <a:fillRect/>
            </a:stretch>
          </p:blipFill>
          <p:spPr>
            <a:xfrm>
              <a:off x="0" y="0"/>
              <a:ext cx="13277497" cy="1417672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67A1F55-2067-2661-1A12-3BB24DCE750E}"/>
              </a:ext>
            </a:extLst>
          </p:cNvPr>
          <p:cNvSpPr txBox="1"/>
          <p:nvPr/>
        </p:nvSpPr>
        <p:spPr>
          <a:xfrm>
            <a:off x="439615" y="4615962"/>
            <a:ext cx="9530861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Sam Clark: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DSL, Headteacher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Tessa Church: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DDSL, Pastoral Lead, 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Thrive Practitioner</a:t>
            </a: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19062" y="3055531"/>
            <a:ext cx="11649876" cy="4801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9"/>
              </a:lnSpc>
            </a:pPr>
            <a:r>
              <a:rPr lang="en-US" sz="10599">
                <a:solidFill>
                  <a:srgbClr val="EAB736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“The world is run by people who show up.”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6000" i="1">
                <a:solidFill>
                  <a:srgbClr val="EAB736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(Anon)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0192" y="474749"/>
            <a:ext cx="10475585" cy="2233257"/>
          </a:xfrm>
          <a:custGeom>
            <a:avLst/>
            <a:gdLst/>
            <a:ahLst/>
            <a:cxnLst/>
            <a:rect l="l" t="t" r="r" b="b"/>
            <a:pathLst>
              <a:path w="10475585" h="2233257">
                <a:moveTo>
                  <a:pt x="0" y="0"/>
                </a:moveTo>
                <a:lnTo>
                  <a:pt x="10475585" y="0"/>
                </a:lnTo>
                <a:lnTo>
                  <a:pt x="10475585" y="2233257"/>
                </a:lnTo>
                <a:lnTo>
                  <a:pt x="0" y="2233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5833" y="222251"/>
            <a:ext cx="13492808" cy="258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99"/>
              </a:lnSpc>
            </a:pPr>
            <a:r>
              <a:rPr lang="en-US" sz="9999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Attendance Expectations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4292" y="3155681"/>
            <a:ext cx="1160084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attend regularly.</a:t>
            </a:r>
          </a:p>
          <a:p>
            <a:pPr algn="l">
              <a:lnSpc>
                <a:spcPts val="1099"/>
              </a:lnSpc>
            </a:pPr>
            <a:endParaRPr lang="en-US" sz="6000">
              <a:solidFill>
                <a:srgbClr val="0F2F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arrive on time.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292" y="5416415"/>
            <a:ext cx="17822167" cy="167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  <a:spcBef>
                <a:spcPct val="0"/>
              </a:spcBef>
            </a:pP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as a result of illness, phone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before 09:00am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01483 273286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the first day of absence and each subsequent day to let us know the reason.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292" y="7518400"/>
            <a:ext cx="17753708" cy="24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due to a medical/dental appointment, email one of the following either before or after (within 5 working days) their absence in order for the absence to be authorised:</a:t>
            </a:r>
          </a:p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signed/stamped letter, appointment card, text or email dated to the time of the medical/dental appointment.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78766" y="598806"/>
            <a:ext cx="4938943" cy="3296745"/>
          </a:xfrm>
          <a:custGeom>
            <a:avLst/>
            <a:gdLst/>
            <a:ahLst/>
            <a:cxnLst/>
            <a:rect l="l" t="t" r="r" b="b"/>
            <a:pathLst>
              <a:path w="4938943" h="3296745">
                <a:moveTo>
                  <a:pt x="0" y="0"/>
                </a:moveTo>
                <a:lnTo>
                  <a:pt x="4938943" y="0"/>
                </a:lnTo>
                <a:lnTo>
                  <a:pt x="4938943" y="3296745"/>
                </a:lnTo>
                <a:lnTo>
                  <a:pt x="0" y="3296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111927" y="7143750"/>
            <a:ext cx="7147373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00"/>
              </a:lnSpc>
            </a:pPr>
            <a:r>
              <a:rPr lang="en-US" sz="9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THE SCHOOL DAY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54531"/>
            <a:ext cx="4181297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8:35-8:50AM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1160" y="194500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GATES OPEN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9387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5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10:20-10:35AM</a:t>
            </a:r>
            <a:endParaRPr lang="en-US" sz="4999" b="1">
              <a:solidFill>
                <a:srgbClr val="FFFFFF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171160" y="3184351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BREAK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44182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12-12:45PM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71160" y="441942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LUNCH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676900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3:20PM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1160" y="5667375"/>
            <a:ext cx="4319638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85016" y="4530091"/>
            <a:ext cx="6726444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MONDAY</a:t>
            </a:r>
          </a:p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THURSDAY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135576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543121" y="-308824"/>
            <a:ext cx="7549097" cy="8444400"/>
            <a:chOff x="0" y="0"/>
            <a:chExt cx="10065462" cy="11259200"/>
          </a:xfrm>
        </p:grpSpPr>
        <p:sp>
          <p:nvSpPr>
            <p:cNvPr id="4" name="AutoShape 4"/>
            <p:cNvSpPr/>
            <p:nvPr/>
          </p:nvSpPr>
          <p:spPr>
            <a:xfrm flipV="1">
              <a:off x="2302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 flipV="1">
              <a:off x="55404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flipV="1">
              <a:off x="108506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 flipV="1">
              <a:off x="161608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 flipV="1">
              <a:off x="214710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 flipV="1">
              <a:off x="2678121" y="10735"/>
              <a:ext cx="5240240" cy="11237731"/>
            </a:xfrm>
            <a:prstGeom prst="line">
              <a:avLst/>
            </a:prstGeom>
            <a:ln w="50800" cap="flat">
              <a:solidFill>
                <a:srgbClr val="D7E0E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 flipV="1">
              <a:off x="320914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 flipV="1">
              <a:off x="374016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AutoShape 12"/>
            <p:cNvSpPr/>
            <p:nvPr/>
          </p:nvSpPr>
          <p:spPr>
            <a:xfrm flipV="1">
              <a:off x="427118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AutoShape 13"/>
            <p:cNvSpPr/>
            <p:nvPr/>
          </p:nvSpPr>
          <p:spPr>
            <a:xfrm flipV="1">
              <a:off x="480220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Freeform 14"/>
          <p:cNvSpPr/>
          <p:nvPr/>
        </p:nvSpPr>
        <p:spPr>
          <a:xfrm>
            <a:off x="5893678" y="81355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DDC9B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705578" y="1643341"/>
            <a:ext cx="5675087" cy="2270035"/>
          </a:xfrm>
          <a:custGeom>
            <a:avLst/>
            <a:gdLst/>
            <a:ahLst/>
            <a:cxnLst/>
            <a:rect l="l" t="t" r="r" b="b"/>
            <a:pathLst>
              <a:path w="5675087" h="2270035">
                <a:moveTo>
                  <a:pt x="0" y="0"/>
                </a:moveTo>
                <a:lnTo>
                  <a:pt x="5675087" y="0"/>
                </a:lnTo>
                <a:lnTo>
                  <a:pt x="5675087" y="2270035"/>
                </a:lnTo>
                <a:lnTo>
                  <a:pt x="0" y="227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790700" y="1895475"/>
            <a:ext cx="5897995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UNIFORM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0700" y="3961001"/>
            <a:ext cx="8964731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Polo shirt (logo preferred)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shirts or ties anymore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90700" y="6072101"/>
            <a:ext cx="1067278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Black school shoes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Trainers ONLY on P.E. days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boots at all, including UGGS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79986" y="4751936"/>
            <a:ext cx="4926270" cy="283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6999">
                <a:solidFill>
                  <a:srgbClr val="18A51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Our Uniform Policy is on our website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 Reading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648323"/>
            <a:ext cx="6877095" cy="4639571"/>
          </a:xfrm>
          <a:custGeom>
            <a:avLst/>
            <a:gdLst/>
            <a:ahLst/>
            <a:cxnLst/>
            <a:rect l="l" t="t" r="r" b="b"/>
            <a:pathLst>
              <a:path w="6877095" h="4639571">
                <a:moveTo>
                  <a:pt x="0" y="0"/>
                </a:moveTo>
                <a:lnTo>
                  <a:pt x="6877095" y="0"/>
                </a:lnTo>
                <a:lnTo>
                  <a:pt x="6877095" y="4639571"/>
                </a:lnTo>
                <a:lnTo>
                  <a:pt x="0" y="463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14327" y="4230534"/>
            <a:ext cx="3283755" cy="4669166"/>
          </a:xfrm>
          <a:custGeom>
            <a:avLst/>
            <a:gdLst/>
            <a:ahLst/>
            <a:cxnLst/>
            <a:rect l="l" t="t" r="r" b="b"/>
            <a:pathLst>
              <a:path w="3283755" h="4669166">
                <a:moveTo>
                  <a:pt x="0" y="0"/>
                </a:moveTo>
                <a:lnTo>
                  <a:pt x="3283756" y="0"/>
                </a:lnTo>
                <a:lnTo>
                  <a:pt x="3283756" y="4669166"/>
                </a:lnTo>
                <a:lnTo>
                  <a:pt x="0" y="46691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6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6048" y="729441"/>
            <a:ext cx="2455726" cy="2483668"/>
          </a:xfrm>
          <a:custGeom>
            <a:avLst/>
            <a:gdLst/>
            <a:ahLst/>
            <a:cxnLst/>
            <a:rect l="l" t="t" r="r" b="b"/>
            <a:pathLst>
              <a:path w="2455726" h="2483668">
                <a:moveTo>
                  <a:pt x="0" y="0"/>
                </a:moveTo>
                <a:lnTo>
                  <a:pt x="2455726" y="0"/>
                </a:lnTo>
                <a:lnTo>
                  <a:pt x="2455726" y="2483667"/>
                </a:lnTo>
                <a:lnTo>
                  <a:pt x="0" y="24836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98074" y="4230534"/>
            <a:ext cx="1828874" cy="3187580"/>
          </a:xfrm>
          <a:custGeom>
            <a:avLst/>
            <a:gdLst/>
            <a:ahLst/>
            <a:cxnLst/>
            <a:rect l="l" t="t" r="r" b="b"/>
            <a:pathLst>
              <a:path w="1828874" h="3187580">
                <a:moveTo>
                  <a:pt x="0" y="0"/>
                </a:moveTo>
                <a:lnTo>
                  <a:pt x="1828874" y="0"/>
                </a:lnTo>
                <a:lnTo>
                  <a:pt x="1828874" y="3187580"/>
                </a:lnTo>
                <a:lnTo>
                  <a:pt x="0" y="3187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Food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56629"/>
            <a:ext cx="7398157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Healthy Packed Lunches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7127" y="479433"/>
            <a:ext cx="739815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sweets/cakes</a:t>
            </a:r>
          </a:p>
          <a:p>
            <a:pPr algn="ctr">
              <a:lnSpc>
                <a:spcPts val="3299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nuts or nut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37021" y="7915450"/>
            <a:ext cx="3750979" cy="228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 Water bottle</a:t>
            </a:r>
          </a:p>
          <a:p>
            <a:pPr algn="ctr">
              <a:lnSpc>
                <a:spcPts val="1899"/>
              </a:lnSpc>
            </a:pPr>
            <a:endParaRPr lang="en-US" sz="3999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squash, juice or fizzy drinks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8870" y="535581"/>
            <a:ext cx="5978194" cy="3197763"/>
          </a:xfrm>
          <a:custGeom>
            <a:avLst/>
            <a:gdLst/>
            <a:ahLst/>
            <a:cxnLst/>
            <a:rect l="l" t="t" r="r" b="b"/>
            <a:pathLst>
              <a:path w="5978194" h="3197763">
                <a:moveTo>
                  <a:pt x="0" y="0"/>
                </a:moveTo>
                <a:lnTo>
                  <a:pt x="5978193" y="0"/>
                </a:lnTo>
                <a:lnTo>
                  <a:pt x="5978193" y="3197762"/>
                </a:lnTo>
                <a:lnTo>
                  <a:pt x="0" y="3197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97" t="-12306" r="-8228" b="-153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97740" y="6904168"/>
            <a:ext cx="2683275" cy="2727598"/>
          </a:xfrm>
          <a:custGeom>
            <a:avLst/>
            <a:gdLst/>
            <a:ahLst/>
            <a:cxnLst/>
            <a:rect l="l" t="t" r="r" b="b"/>
            <a:pathLst>
              <a:path w="2683275" h="2727598">
                <a:moveTo>
                  <a:pt x="0" y="0"/>
                </a:moveTo>
                <a:lnTo>
                  <a:pt x="2683275" y="0"/>
                </a:lnTo>
                <a:lnTo>
                  <a:pt x="2683275" y="2727599"/>
                </a:lnTo>
                <a:lnTo>
                  <a:pt x="0" y="2727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78507" y="6792528"/>
            <a:ext cx="3238277" cy="2950880"/>
          </a:xfrm>
          <a:custGeom>
            <a:avLst/>
            <a:gdLst/>
            <a:ahLst/>
            <a:cxnLst/>
            <a:rect l="l" t="t" r="r" b="b"/>
            <a:pathLst>
              <a:path w="3238277" h="2950880">
                <a:moveTo>
                  <a:pt x="0" y="0"/>
                </a:moveTo>
                <a:lnTo>
                  <a:pt x="3238277" y="0"/>
                </a:lnTo>
                <a:lnTo>
                  <a:pt x="3238277" y="2950879"/>
                </a:lnTo>
                <a:lnTo>
                  <a:pt x="0" y="2950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199547"/>
            <a:ext cx="1659836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We are not permitted to accept cash.</a:t>
            </a:r>
          </a:p>
          <a:p>
            <a:pPr algn="l">
              <a:lnSpc>
                <a:spcPts val="3000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Everything must be paid for via </a:t>
            </a:r>
            <a:r>
              <a:rPr lang="en-US" sz="6000" b="1" i="1">
                <a:solidFill>
                  <a:srgbClr val="67CECB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SCOPAY</a:t>
            </a: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6766572" y="7378585"/>
            <a:ext cx="4222588" cy="1778765"/>
          </a:xfrm>
          <a:custGeom>
            <a:avLst/>
            <a:gdLst/>
            <a:ahLst/>
            <a:cxnLst/>
            <a:rect l="l" t="t" r="r" b="b"/>
            <a:pathLst>
              <a:path w="4222588" h="1778765">
                <a:moveTo>
                  <a:pt x="0" y="0"/>
                </a:moveTo>
                <a:lnTo>
                  <a:pt x="4222588" y="0"/>
                </a:lnTo>
                <a:lnTo>
                  <a:pt x="4222588" y="1778765"/>
                </a:lnTo>
                <a:lnTo>
                  <a:pt x="0" y="17787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726081"/>
            <a:ext cx="11769040" cy="259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Paying for anything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EAB7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67215" y="7301439"/>
            <a:ext cx="2049371" cy="2917254"/>
          </a:xfrm>
          <a:custGeom>
            <a:avLst/>
            <a:gdLst/>
            <a:ahLst/>
            <a:cxnLst/>
            <a:rect l="l" t="t" r="r" b="b"/>
            <a:pathLst>
              <a:path w="2049371" h="2917254">
                <a:moveTo>
                  <a:pt x="0" y="0"/>
                </a:moveTo>
                <a:lnTo>
                  <a:pt x="2049371" y="0"/>
                </a:lnTo>
                <a:lnTo>
                  <a:pt x="2049371" y="2917254"/>
                </a:lnTo>
                <a:lnTo>
                  <a:pt x="0" y="2917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2871" y="3359985"/>
            <a:ext cx="1203342" cy="1203342"/>
          </a:xfrm>
          <a:custGeom>
            <a:avLst/>
            <a:gdLst/>
            <a:ahLst/>
            <a:cxnLst/>
            <a:rect l="l" t="t" r="r" b="b"/>
            <a:pathLst>
              <a:path w="1203342" h="1203342">
                <a:moveTo>
                  <a:pt x="0" y="0"/>
                </a:moveTo>
                <a:lnTo>
                  <a:pt x="1203343" y="0"/>
                </a:lnTo>
                <a:lnTo>
                  <a:pt x="1203343" y="1203342"/>
                </a:lnTo>
                <a:lnTo>
                  <a:pt x="0" y="120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217575" y="6341046"/>
            <a:ext cx="1410280" cy="1327323"/>
          </a:xfrm>
          <a:custGeom>
            <a:avLst/>
            <a:gdLst/>
            <a:ahLst/>
            <a:cxnLst/>
            <a:rect l="l" t="t" r="r" b="b"/>
            <a:pathLst>
              <a:path w="1410280" h="1327323">
                <a:moveTo>
                  <a:pt x="0" y="0"/>
                </a:moveTo>
                <a:lnTo>
                  <a:pt x="1410280" y="0"/>
                </a:lnTo>
                <a:lnTo>
                  <a:pt x="1410280" y="1327323"/>
                </a:lnTo>
                <a:lnTo>
                  <a:pt x="0" y="1327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44400" y="4774891"/>
            <a:ext cx="1340285" cy="1343644"/>
          </a:xfrm>
          <a:custGeom>
            <a:avLst/>
            <a:gdLst/>
            <a:ahLst/>
            <a:cxnLst/>
            <a:rect l="l" t="t" r="r" b="b"/>
            <a:pathLst>
              <a:path w="1340285" h="1343644">
                <a:moveTo>
                  <a:pt x="0" y="0"/>
                </a:moveTo>
                <a:lnTo>
                  <a:pt x="1340285" y="0"/>
                </a:lnTo>
                <a:lnTo>
                  <a:pt x="1340285" y="1343643"/>
                </a:lnTo>
                <a:lnTo>
                  <a:pt x="0" y="13436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75929" y="6328084"/>
            <a:ext cx="1340285" cy="1340285"/>
          </a:xfrm>
          <a:custGeom>
            <a:avLst/>
            <a:gdLst/>
            <a:ahLst/>
            <a:cxnLst/>
            <a:rect l="l" t="t" r="r" b="b"/>
            <a:pathLst>
              <a:path w="1340285" h="1340285">
                <a:moveTo>
                  <a:pt x="0" y="0"/>
                </a:moveTo>
                <a:lnTo>
                  <a:pt x="1340285" y="0"/>
                </a:lnTo>
                <a:lnTo>
                  <a:pt x="1340285" y="1340285"/>
                </a:lnTo>
                <a:lnTo>
                  <a:pt x="0" y="1340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217575" y="4803556"/>
            <a:ext cx="1362672" cy="1314978"/>
          </a:xfrm>
          <a:custGeom>
            <a:avLst/>
            <a:gdLst/>
            <a:ahLst/>
            <a:cxnLst/>
            <a:rect l="l" t="t" r="r" b="b"/>
            <a:pathLst>
              <a:path w="1362672" h="1314978">
                <a:moveTo>
                  <a:pt x="0" y="0"/>
                </a:moveTo>
                <a:lnTo>
                  <a:pt x="1362672" y="0"/>
                </a:lnTo>
                <a:lnTo>
                  <a:pt x="1362672" y="1314978"/>
                </a:lnTo>
                <a:lnTo>
                  <a:pt x="0" y="13149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2711" y="7877919"/>
            <a:ext cx="1106721" cy="1113681"/>
          </a:xfrm>
          <a:custGeom>
            <a:avLst/>
            <a:gdLst/>
            <a:ahLst/>
            <a:cxnLst/>
            <a:rect l="l" t="t" r="r" b="b"/>
            <a:pathLst>
              <a:path w="1106721" h="1113681">
                <a:moveTo>
                  <a:pt x="0" y="0"/>
                </a:moveTo>
                <a:lnTo>
                  <a:pt x="1106721" y="0"/>
                </a:lnTo>
                <a:lnTo>
                  <a:pt x="1106721" y="1113681"/>
                </a:lnTo>
                <a:lnTo>
                  <a:pt x="0" y="1113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12871" y="1553393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KEEP IN TOUCH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87605" y="3645752"/>
            <a:ext cx="11513017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www.cranleighprimary.surrey.sch.uk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87605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01483 273286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87605" y="6771214"/>
            <a:ext cx="7825170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info@cranleighprimary.co.uk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85047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@cranleighpri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7605" y="7963644"/>
            <a:ext cx="8811306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Newsletter - emailed every Friday</a:t>
            </a:r>
          </a:p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On the website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90644E8C3E104B962807ABBC5E2D5B" ma:contentTypeVersion="14" ma:contentTypeDescription="Create a new document." ma:contentTypeScope="" ma:versionID="897e16f27368c0c5db40d4c8576537e0">
  <xsd:schema xmlns:xsd="http://www.w3.org/2001/XMLSchema" xmlns:xs="http://www.w3.org/2001/XMLSchema" xmlns:p="http://schemas.microsoft.com/office/2006/metadata/properties" xmlns:ns2="aaa51c0c-caee-4c1a-8f4f-62e12f5266f9" xmlns:ns3="ab9c3f3d-84a0-4c0d-90ae-22760be475ec" targetNamespace="http://schemas.microsoft.com/office/2006/metadata/properties" ma:root="true" ma:fieldsID="902aba4f2022816a4479d22bb579c048" ns2:_="" ns3:_="">
    <xsd:import namespace="aaa51c0c-caee-4c1a-8f4f-62e12f5266f9"/>
    <xsd:import namespace="ab9c3f3d-84a0-4c0d-90ae-22760be47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51c0c-caee-4c1a-8f4f-62e12f526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cd2256d-78ce-405a-a19d-fb6f6e7c2a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c3f3d-84a0-4c0d-90ae-22760be475e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f1df846-9adf-457e-9808-dc32a64ecdfe}" ma:internalName="TaxCatchAll" ma:showField="CatchAllData" ma:web="ab9c3f3d-84a0-4c0d-90ae-22760be47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a51c0c-caee-4c1a-8f4f-62e12f5266f9">
      <Terms xmlns="http://schemas.microsoft.com/office/infopath/2007/PartnerControls"/>
    </lcf76f155ced4ddcb4097134ff3c332f>
    <TaxCatchAll xmlns="ab9c3f3d-84a0-4c0d-90ae-22760be475ec" xsi:nil="true"/>
  </documentManagement>
</p:properties>
</file>

<file path=customXml/itemProps1.xml><?xml version="1.0" encoding="utf-8"?>
<ds:datastoreItem xmlns:ds="http://schemas.openxmlformats.org/officeDocument/2006/customXml" ds:itemID="{6B9ED5B5-85B2-4099-99D5-A43F4C4EA0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4238AF-7B49-4E38-8F4C-76F02A9E76EC}">
  <ds:schemaRefs>
    <ds:schemaRef ds:uri="aaa51c0c-caee-4c1a-8f4f-62e12f5266f9"/>
    <ds:schemaRef ds:uri="ab9c3f3d-84a0-4c0d-90ae-22760be475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6EA0D74-9686-407B-B134-B4F4EE1E90B7}">
  <ds:schemaRefs>
    <ds:schemaRef ds:uri="aaa51c0c-caee-4c1a-8f4f-62e12f5266f9"/>
    <ds:schemaRef ds:uri="ab9c3f3d-84a0-4c0d-90ae-22760be475e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11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Y1 Meet the Teacher PPT - Sep 2024</dc:title>
  <cp:revision>6</cp:revision>
  <dcterms:created xsi:type="dcterms:W3CDTF">2006-08-16T00:00:00Z</dcterms:created>
  <dcterms:modified xsi:type="dcterms:W3CDTF">2026-09-17T16:23:27Z</dcterms:modified>
  <dc:identifier>DAGQKldoAEc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0x0101007690644E8C3E104B962807ABBC5E2D5B</vt:lpwstr>
  </property>
  <property fmtid="{D5CDD505-2E9C-101B-9397-08002B2CF9AE}" pid="3" name="MediaServiceImageTags">
    <vt:lpwstr/>
  </property>
</Properties>
</file>