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7"/>
  </p:notesMasterIdLst>
  <p:sldIdLst>
    <p:sldId id="256" r:id="rId5"/>
    <p:sldId id="257" r:id="rId6"/>
    <p:sldId id="267" r:id="rId7"/>
    <p:sldId id="259" r:id="rId8"/>
    <p:sldId id="260" r:id="rId9"/>
    <p:sldId id="261" r:id="rId10"/>
    <p:sldId id="262" r:id="rId11"/>
    <p:sldId id="272" r:id="rId12"/>
    <p:sldId id="27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Century Gothic Paneuropean" panose="020B0604020202020204" charset="0"/>
      <p:regular r:id="rId18"/>
    </p:embeddedFont>
    <p:embeddedFont>
      <p:font typeface="Century Gothic Paneuropean Bold" panose="020B0604020202020204" charset="0"/>
      <p:regular r:id="rId19"/>
    </p:embeddedFont>
    <p:embeddedFont>
      <p:font typeface="Century Gothic Paneuropean Bold Italics" panose="020B0604020202020204" charset="0"/>
      <p:regular r:id="rId20"/>
    </p:embeddedFont>
    <p:embeddedFont>
      <p:font typeface="Century Gothic Paneuropean Italics" panose="020B0604020202020204" charset="0"/>
      <p:regular r:id="rId21"/>
    </p:embeddedFont>
    <p:embeddedFont>
      <p:font typeface="Feeling Passionate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5" dt="2026-09-11T13:54:19.285"/>
    <p1510:client id="{B1CD2D01-A76C-A48D-1863-E4EB3E7C562B}" v="70" dt="2026-09-11T12:47:44.7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Killick" userId="S::eki@cranleighprimary.co.uk::43946a77-ebb5-4e23-a945-7a3c2db331f3" providerId="AD" clId="Web-{00000000-0000-0000-0000-000000000000}"/>
    <pc:docChg chg="addSld delSld modSld">
      <pc:chgData name="Emma Killick" userId="S::eki@cranleighprimary.co.uk::43946a77-ebb5-4e23-a945-7a3c2db331f3" providerId="AD" clId="Web-{00000000-0000-0000-0000-000000000000}" dt="2026-09-11T13:54:19.285" v="4" actId="14100"/>
      <pc:docMkLst>
        <pc:docMk/>
      </pc:docMkLst>
      <pc:sldChg chg="modSp">
        <pc:chgData name="Emma Killick" userId="S::eki@cranleighprimary.co.uk::43946a77-ebb5-4e23-a945-7a3c2db331f3" providerId="AD" clId="Web-{00000000-0000-0000-0000-000000000000}" dt="2026-09-11T12:26:29.270" v="3" actId="14100"/>
        <pc:sldMkLst>
          <pc:docMk/>
          <pc:sldMk cId="0" sldId="261"/>
        </pc:sldMkLst>
        <pc:spChg chg="mod">
          <ac:chgData name="Emma Killick" userId="S::eki@cranleighprimary.co.uk::43946a77-ebb5-4e23-a945-7a3c2db331f3" providerId="AD" clId="Web-{00000000-0000-0000-0000-000000000000}" dt="2026-09-11T12:26:29.270" v="3" actId="14100"/>
          <ac:spMkLst>
            <pc:docMk/>
            <pc:sldMk cId="0" sldId="261"/>
            <ac:spMk id="4" creationId="{00000000-0000-0000-0000-000000000000}"/>
          </ac:spMkLst>
        </pc:spChg>
      </pc:sldChg>
      <pc:sldChg chg="del">
        <pc:chgData name="Emma Killick" userId="S::eki@cranleighprimary.co.uk::43946a77-ebb5-4e23-a945-7a3c2db331f3" providerId="AD" clId="Web-{00000000-0000-0000-0000-000000000000}" dt="2026-09-11T12:26:21.770" v="2"/>
        <pc:sldMkLst>
          <pc:docMk/>
          <pc:sldMk cId="0" sldId="263"/>
        </pc:sldMkLst>
      </pc:sldChg>
      <pc:sldChg chg="modSp">
        <pc:chgData name="Emma Killick" userId="S::eki@cranleighprimary.co.uk::43946a77-ebb5-4e23-a945-7a3c2db331f3" providerId="AD" clId="Web-{00000000-0000-0000-0000-000000000000}" dt="2026-09-11T13:54:19.285" v="4" actId="14100"/>
        <pc:sldMkLst>
          <pc:docMk/>
          <pc:sldMk cId="3511238253" sldId="267"/>
        </pc:sldMkLst>
        <pc:spChg chg="mod">
          <ac:chgData name="Emma Killick" userId="S::eki@cranleighprimary.co.uk::43946a77-ebb5-4e23-a945-7a3c2db331f3" providerId="AD" clId="Web-{00000000-0000-0000-0000-000000000000}" dt="2026-09-11T13:54:19.285" v="4" actId="14100"/>
          <ac:spMkLst>
            <pc:docMk/>
            <pc:sldMk cId="3511238253" sldId="267"/>
            <ac:spMk id="8" creationId="{C67A1F55-2067-2661-1A12-3BB24DCE750E}"/>
          </ac:spMkLst>
        </pc:spChg>
      </pc:sldChg>
      <pc:sldChg chg="add">
        <pc:chgData name="Emma Killick" userId="S::eki@cranleighprimary.co.uk::43946a77-ebb5-4e23-a945-7a3c2db331f3" providerId="AD" clId="Web-{00000000-0000-0000-0000-000000000000}" dt="2026-09-11T12:25:57.393" v="0"/>
        <pc:sldMkLst>
          <pc:docMk/>
          <pc:sldMk cId="2717458837" sldId="272"/>
        </pc:sldMkLst>
      </pc:sldChg>
      <pc:sldChg chg="add">
        <pc:chgData name="Emma Killick" userId="S::eki@cranleighprimary.co.uk::43946a77-ebb5-4e23-a945-7a3c2db331f3" providerId="AD" clId="Web-{00000000-0000-0000-0000-000000000000}" dt="2026-09-11T12:25:57.643" v="1"/>
        <pc:sldMkLst>
          <pc:docMk/>
          <pc:sldMk cId="1329624235" sldId="273"/>
        </pc:sldMkLst>
      </pc:sldChg>
    </pc:docChg>
  </pc:docChgLst>
  <pc:docChgLst>
    <pc:chgData name="Emma Killick" userId="S::eki@cranleighprimary.co.uk::43946a77-ebb5-4e23-a945-7a3c2db331f3" providerId="AD" clId="Web-{B1CD2D01-A76C-A48D-1863-E4EB3E7C562B}"/>
    <pc:docChg chg="modSld">
      <pc:chgData name="Emma Killick" userId="S::eki@cranleighprimary.co.uk::43946a77-ebb5-4e23-a945-7a3c2db331f3" providerId="AD" clId="Web-{B1CD2D01-A76C-A48D-1863-E4EB3E7C562B}" dt="2026-09-11T12:47:44.741" v="34" actId="14100"/>
      <pc:docMkLst>
        <pc:docMk/>
      </pc:docMkLst>
      <pc:sldChg chg="modSp">
        <pc:chgData name="Emma Killick" userId="S::eki@cranleighprimary.co.uk::43946a77-ebb5-4e23-a945-7a3c2db331f3" providerId="AD" clId="Web-{B1CD2D01-A76C-A48D-1863-E4EB3E7C562B}" dt="2026-09-11T12:47:08.662" v="1" actId="20577"/>
        <pc:sldMkLst>
          <pc:docMk/>
          <pc:sldMk cId="0" sldId="257"/>
        </pc:sldMkLst>
        <pc:spChg chg="mod">
          <ac:chgData name="Emma Killick" userId="S::eki@cranleighprimary.co.uk::43946a77-ebb5-4e23-a945-7a3c2db331f3" providerId="AD" clId="Web-{B1CD2D01-A76C-A48D-1863-E4EB3E7C562B}" dt="2026-09-11T12:47:08.662" v="1" actId="20577"/>
          <ac:spMkLst>
            <pc:docMk/>
            <pc:sldMk cId="0" sldId="257"/>
            <ac:spMk id="8" creationId="{B2D17897-1C5C-B6A9-6E31-EB886B6CAF6D}"/>
          </ac:spMkLst>
        </pc:spChg>
      </pc:sldChg>
      <pc:sldChg chg="modSp">
        <pc:chgData name="Emma Killick" userId="S::eki@cranleighprimary.co.uk::43946a77-ebb5-4e23-a945-7a3c2db331f3" providerId="AD" clId="Web-{B1CD2D01-A76C-A48D-1863-E4EB3E7C562B}" dt="2026-09-11T12:47:44.741" v="34" actId="14100"/>
        <pc:sldMkLst>
          <pc:docMk/>
          <pc:sldMk cId="3511238253" sldId="267"/>
        </pc:sldMkLst>
        <pc:spChg chg="mod">
          <ac:chgData name="Emma Killick" userId="S::eki@cranleighprimary.co.uk::43946a77-ebb5-4e23-a945-7a3c2db331f3" providerId="AD" clId="Web-{B1CD2D01-A76C-A48D-1863-E4EB3E7C562B}" dt="2026-09-11T12:47:44.741" v="34" actId="14100"/>
          <ac:spMkLst>
            <pc:docMk/>
            <pc:sldMk cId="3511238253" sldId="267"/>
            <ac:spMk id="8" creationId="{C67A1F55-2067-2661-1A12-3BB24DCE750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Explain we will email the PPT at the end of the week.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DSLs where the black lanyards.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This is the start of our attendance expectations.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SLT will carry out unannounced home visits if school cannot get hold of you.</a:t>
            </a:r>
          </a:p>
          <a:p>
            <a:endParaRPr lang="en-US"/>
          </a:p>
          <a:p>
            <a:r>
              <a:rPr lang="en-US"/>
              <a:t>Fines will be issued if supportive measures to get your child attending regularly do not work.</a:t>
            </a:r>
          </a:p>
          <a:p>
            <a:endParaRPr lang="en-US"/>
          </a:p>
          <a:p>
            <a:r>
              <a:rPr lang="en-US"/>
              <a:t>Term time leave will only be granted in exceptional circumstances. There is an online form to complete. We will not accept paper forms.</a:t>
            </a:r>
          </a:p>
          <a:p>
            <a:endParaRPr lang="en-US"/>
          </a:p>
          <a:p>
            <a:r>
              <a:rPr lang="en-US"/>
              <a:t>All info can be found on our website (address at the end).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PE:</a:t>
            </a:r>
          </a:p>
          <a:p>
            <a:r>
              <a:rPr lang="en-US"/>
              <a:t>Chn come to school in their kit and they wear it all day.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Chn MUST bring a coat to school when the weather requires it.</a:t>
            </a:r>
          </a:p>
          <a:p>
            <a:endParaRPr lang="en-US"/>
          </a:p>
          <a:p>
            <a:r>
              <a:rPr lang="en-US"/>
              <a:t>EVERYTHING must be named!!!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F1183-DC17-86F2-09EF-EA86C9C5F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27BB037-A30F-8B1B-1C7D-2957C57ED3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0F1E33-824A-823D-522A-1A642270B5A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F0C9303-C8E8-CF8C-F6C1-64DBBE1E0A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67B08A6-6AF9-3A73-EB59-2710BB276E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How does it work - is there a timetable - books in bookbags every day?</a:t>
            </a:r>
          </a:p>
          <a:p>
            <a:endParaRPr lang="en-US"/>
          </a:p>
          <a:p>
            <a:r>
              <a:rPr lang="en-US"/>
              <a:t>What are the expectations (reading records, days etc)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FB85ED-1C10-C602-771D-FE1B514C472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8A16F3-79E0-39DA-D14A-F05BF12FE6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4258378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9EAD9-35A6-EE60-A382-31C084791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1C1D3B6-170E-1F62-4AA8-277B98701E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D5B0D1-2598-77D4-8368-C91545A46B9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D1D525A-FA78-5317-1AA4-5A342CC2C1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E18E6CF-46DE-6629-137B-06EE7124CF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How does it work - is there a timetable - books in bookbags every day?</a:t>
            </a:r>
          </a:p>
          <a:p>
            <a:endParaRPr lang="en-US"/>
          </a:p>
          <a:p>
            <a:r>
              <a:rPr lang="en-US"/>
              <a:t>What are the expectations (reading records, days etc)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C63B78-B047-8010-4EE9-6ECCDFC8AC9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EF10A2-0778-F80A-C43B-86AA9C51E7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1488209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No sweets or cakes for birthdays (a book donation for our library instead).</a:t>
            </a:r>
          </a:p>
          <a:p>
            <a:endParaRPr lang="en-US"/>
          </a:p>
          <a:p>
            <a:r>
              <a:rPr lang="en-US"/>
              <a:t>Chn need to bring in a NAMED water bottle (NO squash, juice or fizzy drinks under any circumstances).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See the office if you need help getting set up on SCOPAY.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4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1.png"/><Relationship Id="rId7" Type="http://schemas.openxmlformats.org/officeDocument/2006/relationships/image" Target="../media/image35.svg"/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2896" y="0"/>
                  </a:moveTo>
                  <a:lnTo>
                    <a:pt x="4251830" y="0"/>
                  </a:lnTo>
                  <a:cubicBezTo>
                    <a:pt x="4264475" y="0"/>
                    <a:pt x="4274726" y="10251"/>
                    <a:pt x="4274726" y="22896"/>
                  </a:cubicBezTo>
                  <a:lnTo>
                    <a:pt x="4274726" y="2144571"/>
                  </a:lnTo>
                  <a:cubicBezTo>
                    <a:pt x="4274726" y="2150643"/>
                    <a:pt x="4272314" y="2156467"/>
                    <a:pt x="4268020" y="2160761"/>
                  </a:cubicBezTo>
                  <a:cubicBezTo>
                    <a:pt x="4263726" y="2165054"/>
                    <a:pt x="4257903" y="2167467"/>
                    <a:pt x="4251830" y="2167467"/>
                  </a:cubicBezTo>
                  <a:lnTo>
                    <a:pt x="22896" y="2167467"/>
                  </a:lnTo>
                  <a:cubicBezTo>
                    <a:pt x="16823" y="2167467"/>
                    <a:pt x="11000" y="2165054"/>
                    <a:pt x="6706" y="2160761"/>
                  </a:cubicBezTo>
                  <a:cubicBezTo>
                    <a:pt x="2412" y="2156467"/>
                    <a:pt x="0" y="2150643"/>
                    <a:pt x="0" y="2144571"/>
                  </a:cubicBezTo>
                  <a:lnTo>
                    <a:pt x="0" y="22896"/>
                  </a:lnTo>
                  <a:cubicBezTo>
                    <a:pt x="0" y="16823"/>
                    <a:pt x="2412" y="11000"/>
                    <a:pt x="6706" y="6706"/>
                  </a:cubicBezTo>
                  <a:cubicBezTo>
                    <a:pt x="11000" y="2412"/>
                    <a:pt x="16823" y="0"/>
                    <a:pt x="22896" y="0"/>
                  </a:cubicBezTo>
                  <a:close/>
                </a:path>
              </a:pathLst>
            </a:custGeom>
            <a:solidFill>
              <a:srgbClr val="0F2F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494547" y="1361178"/>
            <a:ext cx="2934384" cy="2964024"/>
          </a:xfrm>
          <a:custGeom>
            <a:avLst/>
            <a:gdLst/>
            <a:ahLst/>
            <a:cxnLst/>
            <a:rect l="l" t="t" r="r" b="b"/>
            <a:pathLst>
              <a:path w="2934384" h="2964024">
                <a:moveTo>
                  <a:pt x="0" y="0"/>
                </a:moveTo>
                <a:lnTo>
                  <a:pt x="2934383" y="0"/>
                </a:lnTo>
                <a:lnTo>
                  <a:pt x="2934383" y="2964024"/>
                </a:lnTo>
                <a:lnTo>
                  <a:pt x="0" y="29640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68770" y="5654184"/>
            <a:ext cx="3227920" cy="4131738"/>
          </a:xfrm>
          <a:custGeom>
            <a:avLst/>
            <a:gdLst/>
            <a:ahLst/>
            <a:cxnLst/>
            <a:rect l="l" t="t" r="r" b="b"/>
            <a:pathLst>
              <a:path w="3227920" h="4131738">
                <a:moveTo>
                  <a:pt x="0" y="0"/>
                </a:moveTo>
                <a:lnTo>
                  <a:pt x="3227920" y="0"/>
                </a:lnTo>
                <a:lnTo>
                  <a:pt x="3227920" y="4131737"/>
                </a:lnTo>
                <a:lnTo>
                  <a:pt x="0" y="41317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305630" y="2661490"/>
            <a:ext cx="10620170" cy="3371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000"/>
              </a:lnSpc>
            </a:pPr>
            <a:r>
              <a:rPr lang="en-US" sz="10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WELCOME TO YEAR 4</a:t>
            </a:r>
          </a:p>
          <a:p>
            <a:pPr algn="r">
              <a:lnSpc>
                <a:spcPts val="6500"/>
              </a:lnSpc>
            </a:pPr>
            <a:r>
              <a:rPr lang="en-US" sz="6500" b="1" i="1">
                <a:solidFill>
                  <a:srgbClr val="7BA8C4"/>
                </a:solidFill>
                <a:latin typeface="Century Gothic Paneuropean Bold Italics"/>
                <a:ea typeface="Century Gothic Paneuropean Bold Italics"/>
                <a:cs typeface="Century Gothic Paneuropean Bold Italics"/>
                <a:sym typeface="Century Gothic Paneuropean Bold Italics"/>
              </a:rPr>
              <a:t>KINGFISHERS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03684" y="6640827"/>
            <a:ext cx="5722116" cy="523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070"/>
              </a:lnSpc>
            </a:pPr>
            <a:r>
              <a:rPr lang="en-US" sz="3700" i="1">
                <a:solidFill>
                  <a:srgbClr val="FFFFFF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337983" y="8915400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9" y="0"/>
                </a:lnTo>
                <a:lnTo>
                  <a:pt x="4102979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13482016" y="-2080942"/>
            <a:ext cx="5450085" cy="4161883"/>
          </a:xfrm>
          <a:custGeom>
            <a:avLst/>
            <a:gdLst/>
            <a:ahLst/>
            <a:cxnLst/>
            <a:rect l="l" t="t" r="r" b="b"/>
            <a:pathLst>
              <a:path w="5450085" h="4161883">
                <a:moveTo>
                  <a:pt x="0" y="0"/>
                </a:moveTo>
                <a:lnTo>
                  <a:pt x="5450085" y="0"/>
                </a:lnTo>
                <a:lnTo>
                  <a:pt x="5450085" y="4161884"/>
                </a:lnTo>
                <a:lnTo>
                  <a:pt x="0" y="41618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511716" y="4381500"/>
            <a:ext cx="7980500" cy="2194638"/>
          </a:xfrm>
          <a:custGeom>
            <a:avLst/>
            <a:gdLst/>
            <a:ahLst/>
            <a:cxnLst/>
            <a:rect l="l" t="t" r="r" b="b"/>
            <a:pathLst>
              <a:path w="7980500" h="2194638">
                <a:moveTo>
                  <a:pt x="0" y="0"/>
                </a:moveTo>
                <a:lnTo>
                  <a:pt x="7980501" y="0"/>
                </a:lnTo>
                <a:lnTo>
                  <a:pt x="7980501" y="2194638"/>
                </a:lnTo>
                <a:lnTo>
                  <a:pt x="0" y="21946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518616" y="2718288"/>
            <a:ext cx="6886396" cy="1692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6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Miss Killick </a:t>
            </a:r>
            <a:r>
              <a:rPr lang="en-US" sz="6000" b="1" dirty="0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</a:t>
            </a:r>
            <a:endParaRPr lang="en-US" sz="6000" b="1" dirty="0">
              <a:solidFill>
                <a:srgbClr val="EAB736"/>
              </a:solidFill>
              <a:latin typeface="Century Gothic Paneuropean Bold"/>
              <a:ea typeface="Century Gothic Paneuropean Bold"/>
              <a:cs typeface="Century Gothic Paneuropean Bold"/>
            </a:endParaRPr>
          </a:p>
          <a:p>
            <a:pPr algn="ctr">
              <a:lnSpc>
                <a:spcPts val="6600"/>
              </a:lnSpc>
            </a:pPr>
            <a:r>
              <a:rPr lang="en-US" sz="6000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(Class Teacher)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436194" y="1228725"/>
            <a:ext cx="10620170" cy="1320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999"/>
              </a:lnSpc>
            </a:pPr>
            <a:r>
              <a:rPr lang="en-US" sz="9999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Meet the Team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40777" y="7217019"/>
            <a:ext cx="7856882" cy="1692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6000" b="1" dirty="0" err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Mrs</a:t>
            </a:r>
            <a:r>
              <a:rPr lang="en-US" sz="6000" b="1" dirty="0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Still </a:t>
            </a:r>
          </a:p>
          <a:p>
            <a:pPr algn="ctr">
              <a:lnSpc>
                <a:spcPts val="6600"/>
              </a:lnSpc>
            </a:pPr>
            <a:r>
              <a:rPr lang="en-US" sz="6000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(Teaching Assistants)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2D17897-1C5C-B6A9-6E31-EB886B6CAF6D}"/>
              </a:ext>
            </a:extLst>
          </p:cNvPr>
          <p:cNvSpPr txBox="1"/>
          <p:nvPr/>
        </p:nvSpPr>
        <p:spPr>
          <a:xfrm>
            <a:off x="1518615" y="5144964"/>
            <a:ext cx="6886396" cy="1692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6000" b="1" dirty="0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Miss Kennedy</a:t>
            </a:r>
            <a:endParaRPr lang="en-US" sz="6000" b="1" dirty="0" err="1">
              <a:solidFill>
                <a:srgbClr val="EAB736"/>
              </a:solidFill>
              <a:latin typeface="Century Gothic Paneuropean Bold"/>
              <a:ea typeface="Century Gothic Paneuropean Bold"/>
              <a:cs typeface="Century Gothic Paneuropean Bold"/>
            </a:endParaRPr>
          </a:p>
          <a:p>
            <a:pPr algn="ctr">
              <a:lnSpc>
                <a:spcPts val="6600"/>
              </a:lnSpc>
            </a:pPr>
            <a:r>
              <a:rPr lang="en-US" sz="6000" dirty="0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(SEND Teacher)</a:t>
            </a:r>
            <a:endParaRPr lang="en-US" sz="6000" dirty="0">
              <a:solidFill>
                <a:srgbClr val="0F2F59"/>
              </a:solidFill>
              <a:latin typeface="Century Gothic Paneuropean"/>
              <a:ea typeface="Century Gothic Paneuropean"/>
              <a:cs typeface="Century Gothic Paneurope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794874" y="1228725"/>
            <a:ext cx="10620170" cy="1320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999"/>
              </a:lnSpc>
            </a:pPr>
            <a:r>
              <a:rPr lang="en-US" sz="9999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Safeguarding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6899" y="3125805"/>
            <a:ext cx="14192189" cy="893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40"/>
              </a:lnSpc>
            </a:pPr>
            <a:r>
              <a:rPr lang="en-US" sz="8000">
                <a:solidFill>
                  <a:srgbClr val="FFFFFF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Worried about a child?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921762" y="0"/>
            <a:ext cx="9958123" cy="10632547"/>
            <a:chOff x="0" y="0"/>
            <a:chExt cx="13277497" cy="14176729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t="6589" b="13428"/>
            <a:stretch>
              <a:fillRect/>
            </a:stretch>
          </p:blipFill>
          <p:spPr>
            <a:xfrm>
              <a:off x="0" y="0"/>
              <a:ext cx="13277497" cy="14176729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67A1F55-2067-2661-1A12-3BB24DCE750E}"/>
              </a:ext>
            </a:extLst>
          </p:cNvPr>
          <p:cNvSpPr txBox="1"/>
          <p:nvPr/>
        </p:nvSpPr>
        <p:spPr>
          <a:xfrm>
            <a:off x="439615" y="4615962"/>
            <a:ext cx="11737116" cy="57554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5000" b="1" i="0" u="none" strike="noStrike" dirty="0">
                <a:solidFill>
                  <a:srgbClr val="000000"/>
                </a:solidFill>
                <a:latin typeface="Century Gothic Paneuropean Bold"/>
                <a:ea typeface="Segoe UI"/>
                <a:cs typeface="Segoe UI"/>
              </a:rPr>
              <a:t>Sam Clark:</a:t>
            </a:r>
            <a:r>
              <a:rPr lang="en-US" sz="5000" b="0" i="0" u="none" strike="noStrike" dirty="0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 DSL, Headteacher</a:t>
            </a:r>
            <a:r>
              <a:rPr lang="en-US" sz="5000" b="0" i="0" dirty="0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5000" b="0" i="0" dirty="0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5000" b="1" i="0" u="none" strike="noStrike" dirty="0">
                <a:solidFill>
                  <a:srgbClr val="000000"/>
                </a:solidFill>
                <a:latin typeface="Century Gothic Paneuropean Bold"/>
                <a:ea typeface="Segoe UI"/>
                <a:cs typeface="Segoe UI"/>
              </a:rPr>
              <a:t>Tessa Church:</a:t>
            </a:r>
            <a:r>
              <a:rPr lang="en-US" sz="5000" b="0" i="0" u="none" strike="noStrike" dirty="0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 DDSL, Pastoral Lead, </a:t>
            </a:r>
            <a:r>
              <a:rPr lang="en-US" sz="5000" b="0" i="0" dirty="0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​</a:t>
            </a:r>
            <a:r>
              <a:rPr lang="en-US" sz="5000" b="0" i="0" u="none" strike="noStrike" dirty="0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Thrive Practitioner</a:t>
            </a:r>
          </a:p>
          <a:p>
            <a:endParaRPr lang="en-US" sz="5000" dirty="0">
              <a:latin typeface="Century Gothic Paneuropean"/>
              <a:cs typeface="Segoe UI"/>
            </a:endParaRPr>
          </a:p>
          <a:p>
            <a:r>
              <a:rPr lang="en-US" sz="5000" b="1" dirty="0">
                <a:latin typeface="Century Gothic Paneuropean"/>
                <a:ea typeface="Calibri"/>
                <a:cs typeface="Segoe UI"/>
              </a:rPr>
              <a:t>Holly Falconer- Leeds: </a:t>
            </a:r>
            <a:r>
              <a:rPr lang="en-US" sz="5000" dirty="0">
                <a:latin typeface="Century Gothic Paneuropean"/>
                <a:ea typeface="Calibri"/>
                <a:cs typeface="Segoe UI"/>
              </a:rPr>
              <a:t>DDSL, Inclusion Lead</a:t>
            </a:r>
          </a:p>
          <a:p>
            <a:pPr algn="ctr"/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1238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-1122724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13156322" y="7153817"/>
            <a:ext cx="4102978" cy="3133183"/>
          </a:xfrm>
          <a:custGeom>
            <a:avLst/>
            <a:gdLst/>
            <a:ahLst/>
            <a:cxnLst/>
            <a:rect l="l" t="t" r="r" b="b"/>
            <a:pathLst>
              <a:path w="4102978" h="3133183">
                <a:moveTo>
                  <a:pt x="0" y="3133183"/>
                </a:moveTo>
                <a:lnTo>
                  <a:pt x="4102978" y="3133183"/>
                </a:lnTo>
                <a:lnTo>
                  <a:pt x="4102978" y="0"/>
                </a:lnTo>
                <a:lnTo>
                  <a:pt x="0" y="0"/>
                </a:lnTo>
                <a:lnTo>
                  <a:pt x="0" y="3133183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319062" y="3055531"/>
            <a:ext cx="11649876" cy="4801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99"/>
              </a:lnSpc>
            </a:pPr>
            <a:r>
              <a:rPr lang="en-US" sz="10599">
                <a:solidFill>
                  <a:srgbClr val="EAB736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“The world is run by people who show up.” </a:t>
            </a:r>
          </a:p>
          <a:p>
            <a:pPr algn="ctr">
              <a:lnSpc>
                <a:spcPts val="6000"/>
              </a:lnSpc>
              <a:spcBef>
                <a:spcPct val="0"/>
              </a:spcBef>
            </a:pPr>
            <a:r>
              <a:rPr lang="en-US" sz="6000" i="1">
                <a:solidFill>
                  <a:srgbClr val="EAB736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(Anon)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80192" y="474749"/>
            <a:ext cx="10475585" cy="2233257"/>
          </a:xfrm>
          <a:custGeom>
            <a:avLst/>
            <a:gdLst/>
            <a:ahLst/>
            <a:cxnLst/>
            <a:rect l="l" t="t" r="r" b="b"/>
            <a:pathLst>
              <a:path w="10475585" h="2233257">
                <a:moveTo>
                  <a:pt x="0" y="0"/>
                </a:moveTo>
                <a:lnTo>
                  <a:pt x="10475585" y="0"/>
                </a:lnTo>
                <a:lnTo>
                  <a:pt x="10475585" y="2233257"/>
                </a:lnTo>
                <a:lnTo>
                  <a:pt x="0" y="22332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65833" y="222251"/>
            <a:ext cx="13492808" cy="2587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999"/>
              </a:lnSpc>
            </a:pPr>
            <a:r>
              <a:rPr lang="en-US" sz="9999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Attendance Expectations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4292" y="3155681"/>
            <a:ext cx="11600842" cy="182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00"/>
              </a:lnSpc>
            </a:pPr>
            <a:r>
              <a:rPr lang="en-US" sz="6000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Children must attend regularly.</a:t>
            </a:r>
          </a:p>
          <a:p>
            <a:pPr algn="l">
              <a:lnSpc>
                <a:spcPts val="1099"/>
              </a:lnSpc>
            </a:pPr>
            <a:endParaRPr lang="en-US" sz="6000">
              <a:solidFill>
                <a:srgbClr val="0F2F59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algn="l">
              <a:lnSpc>
                <a:spcPts val="6600"/>
              </a:lnSpc>
            </a:pPr>
            <a:r>
              <a:rPr lang="en-US" sz="6000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Children must arrive on time.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4292" y="5416415"/>
            <a:ext cx="17822167" cy="167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  <a:spcBef>
                <a:spcPct val="0"/>
              </a:spcBef>
            </a:pPr>
            <a:r>
              <a:rPr lang="en-US" sz="39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If your child is absent as a result of illness, phone </a:t>
            </a:r>
            <a:r>
              <a:rPr lang="en-US" sz="3999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before 09:00am</a:t>
            </a:r>
            <a:r>
              <a:rPr lang="en-US" sz="39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on </a:t>
            </a:r>
            <a:r>
              <a:rPr lang="en-US" sz="3999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01483 273286</a:t>
            </a:r>
            <a:r>
              <a:rPr lang="en-US" sz="39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on the first day of absence and each subsequent day to let us know the reason.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292" y="7518400"/>
            <a:ext cx="17753708" cy="2484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9"/>
              </a:lnSpc>
              <a:spcBef>
                <a:spcPct val="0"/>
              </a:spcBef>
            </a:pPr>
            <a:r>
              <a:rPr lang="en-US" sz="35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If your child is absent due to a medical/dental appointment, email one of the following either before or after (within 5 working days) their absence in order for the absence to be authorised:</a:t>
            </a:r>
          </a:p>
          <a:p>
            <a:pPr algn="l">
              <a:lnSpc>
                <a:spcPts val="3959"/>
              </a:lnSpc>
              <a:spcBef>
                <a:spcPct val="0"/>
              </a:spcBef>
            </a:pPr>
            <a:r>
              <a:rPr lang="en-US" sz="35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 signed/stamped letter, appointment card, text or email dated to the time of the medical/dental appointment.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F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17556" y="9164276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9" y="0"/>
                </a:lnTo>
                <a:lnTo>
                  <a:pt x="4102979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078766" y="598806"/>
            <a:ext cx="4938943" cy="3296745"/>
          </a:xfrm>
          <a:custGeom>
            <a:avLst/>
            <a:gdLst/>
            <a:ahLst/>
            <a:cxnLst/>
            <a:rect l="l" t="t" r="r" b="b"/>
            <a:pathLst>
              <a:path w="4938943" h="3296745">
                <a:moveTo>
                  <a:pt x="0" y="0"/>
                </a:moveTo>
                <a:lnTo>
                  <a:pt x="4938943" y="0"/>
                </a:lnTo>
                <a:lnTo>
                  <a:pt x="4938943" y="3296745"/>
                </a:lnTo>
                <a:lnTo>
                  <a:pt x="0" y="32967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128416" y="7143750"/>
            <a:ext cx="8130884" cy="2552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9900"/>
              </a:lnSpc>
            </a:pPr>
            <a:r>
              <a:rPr lang="en-US" sz="9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THE SCHOOL DAY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954531"/>
            <a:ext cx="4181297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4999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8:35-8:50AM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71160" y="1945006"/>
            <a:ext cx="6726444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GATES OPEN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193876"/>
            <a:ext cx="4724769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4900" b="1">
                <a:solidFill>
                  <a:srgbClr val="FFFFFF"/>
                </a:solidFill>
                <a:latin typeface="Century Gothic Paneuropean Bold"/>
                <a:cs typeface="Century Gothic Paneuropean Bold"/>
                <a:sym typeface="Century Gothic Paneuropean Bold"/>
              </a:rPr>
              <a:t>10:20-10:35AM</a:t>
            </a:r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171160" y="3184351"/>
            <a:ext cx="6726444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BREAK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4441826"/>
            <a:ext cx="4724769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4999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12-12:45PM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71160" y="4419426"/>
            <a:ext cx="6726444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LUNCH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5676900"/>
            <a:ext cx="4724769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4999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3:20PM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71160" y="5667375"/>
            <a:ext cx="4319638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HOMETIME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185016" y="4530091"/>
            <a:ext cx="6726444" cy="14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000" b="1">
                <a:solidFill>
                  <a:srgbClr val="DDC9B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TUESDAY</a:t>
            </a:r>
          </a:p>
          <a:p>
            <a:pPr algn="ctr">
              <a:lnSpc>
                <a:spcPts val="5500"/>
              </a:lnSpc>
            </a:pPr>
            <a:r>
              <a:rPr lang="en-US" sz="5000" b="1">
                <a:solidFill>
                  <a:srgbClr val="DDC9B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FRIDAY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8135576"/>
            <a:ext cx="4102978" cy="3133183"/>
          </a:xfrm>
          <a:custGeom>
            <a:avLst/>
            <a:gdLst/>
            <a:ahLst/>
            <a:cxnLst/>
            <a:rect l="l" t="t" r="r" b="b"/>
            <a:pathLst>
              <a:path w="4102978" h="3133183">
                <a:moveTo>
                  <a:pt x="0" y="0"/>
                </a:moveTo>
                <a:lnTo>
                  <a:pt x="4102978" y="0"/>
                </a:lnTo>
                <a:lnTo>
                  <a:pt x="4102978" y="3133183"/>
                </a:lnTo>
                <a:lnTo>
                  <a:pt x="0" y="31331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3543121" y="-308824"/>
            <a:ext cx="7549097" cy="8444400"/>
            <a:chOff x="0" y="0"/>
            <a:chExt cx="10065462" cy="11259200"/>
          </a:xfrm>
        </p:grpSpPr>
        <p:sp>
          <p:nvSpPr>
            <p:cNvPr id="4" name="AutoShape 4"/>
            <p:cNvSpPr/>
            <p:nvPr/>
          </p:nvSpPr>
          <p:spPr>
            <a:xfrm flipV="1">
              <a:off x="23020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5" name="AutoShape 5"/>
            <p:cNvSpPr/>
            <p:nvPr/>
          </p:nvSpPr>
          <p:spPr>
            <a:xfrm flipV="1">
              <a:off x="554040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6" name="AutoShape 6"/>
            <p:cNvSpPr/>
            <p:nvPr/>
          </p:nvSpPr>
          <p:spPr>
            <a:xfrm flipV="1">
              <a:off x="1085061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7" name="AutoShape 7"/>
            <p:cNvSpPr/>
            <p:nvPr/>
          </p:nvSpPr>
          <p:spPr>
            <a:xfrm flipV="1">
              <a:off x="1616081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8" name="AutoShape 8"/>
            <p:cNvSpPr/>
            <p:nvPr/>
          </p:nvSpPr>
          <p:spPr>
            <a:xfrm flipV="1">
              <a:off x="2147101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9" name="AutoShape 9"/>
            <p:cNvSpPr/>
            <p:nvPr/>
          </p:nvSpPr>
          <p:spPr>
            <a:xfrm flipV="1">
              <a:off x="2678121" y="10735"/>
              <a:ext cx="5240240" cy="11237731"/>
            </a:xfrm>
            <a:prstGeom prst="line">
              <a:avLst/>
            </a:prstGeom>
            <a:ln w="50800" cap="flat">
              <a:solidFill>
                <a:srgbClr val="D7E0EA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0" name="AutoShape 10"/>
            <p:cNvSpPr/>
            <p:nvPr/>
          </p:nvSpPr>
          <p:spPr>
            <a:xfrm flipV="1">
              <a:off x="3209142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1" name="AutoShape 11"/>
            <p:cNvSpPr/>
            <p:nvPr/>
          </p:nvSpPr>
          <p:spPr>
            <a:xfrm flipV="1">
              <a:off x="3740162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2" name="AutoShape 12"/>
            <p:cNvSpPr/>
            <p:nvPr/>
          </p:nvSpPr>
          <p:spPr>
            <a:xfrm flipV="1">
              <a:off x="4271182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3" name="AutoShape 13"/>
            <p:cNvSpPr/>
            <p:nvPr/>
          </p:nvSpPr>
          <p:spPr>
            <a:xfrm flipV="1">
              <a:off x="4802202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4" name="Freeform 14"/>
          <p:cNvSpPr/>
          <p:nvPr/>
        </p:nvSpPr>
        <p:spPr>
          <a:xfrm>
            <a:off x="5893678" y="8135576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2896" y="0"/>
                  </a:moveTo>
                  <a:lnTo>
                    <a:pt x="4251830" y="0"/>
                  </a:lnTo>
                  <a:cubicBezTo>
                    <a:pt x="4264475" y="0"/>
                    <a:pt x="4274726" y="10251"/>
                    <a:pt x="4274726" y="22896"/>
                  </a:cubicBezTo>
                  <a:lnTo>
                    <a:pt x="4274726" y="2144571"/>
                  </a:lnTo>
                  <a:cubicBezTo>
                    <a:pt x="4274726" y="2150643"/>
                    <a:pt x="4272314" y="2156467"/>
                    <a:pt x="4268020" y="2160761"/>
                  </a:cubicBezTo>
                  <a:cubicBezTo>
                    <a:pt x="4263726" y="2165054"/>
                    <a:pt x="4257903" y="2167467"/>
                    <a:pt x="4251830" y="2167467"/>
                  </a:cubicBezTo>
                  <a:lnTo>
                    <a:pt x="22896" y="2167467"/>
                  </a:lnTo>
                  <a:cubicBezTo>
                    <a:pt x="16823" y="2167467"/>
                    <a:pt x="11000" y="2165054"/>
                    <a:pt x="6706" y="2160761"/>
                  </a:cubicBezTo>
                  <a:cubicBezTo>
                    <a:pt x="2412" y="2156467"/>
                    <a:pt x="0" y="2150643"/>
                    <a:pt x="0" y="2144571"/>
                  </a:cubicBezTo>
                  <a:lnTo>
                    <a:pt x="0" y="22896"/>
                  </a:lnTo>
                  <a:cubicBezTo>
                    <a:pt x="0" y="16823"/>
                    <a:pt x="2412" y="11000"/>
                    <a:pt x="6706" y="6706"/>
                  </a:cubicBezTo>
                  <a:cubicBezTo>
                    <a:pt x="11000" y="2412"/>
                    <a:pt x="16823" y="0"/>
                    <a:pt x="22896" y="0"/>
                  </a:cubicBezTo>
                  <a:close/>
                </a:path>
              </a:pathLst>
            </a:custGeom>
            <a:solidFill>
              <a:srgbClr val="DDC9BA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0705578" y="1643341"/>
            <a:ext cx="5675087" cy="2270035"/>
          </a:xfrm>
          <a:custGeom>
            <a:avLst/>
            <a:gdLst/>
            <a:ahLst/>
            <a:cxnLst/>
            <a:rect l="l" t="t" r="r" b="b"/>
            <a:pathLst>
              <a:path w="5675087" h="2270035">
                <a:moveTo>
                  <a:pt x="0" y="0"/>
                </a:moveTo>
                <a:lnTo>
                  <a:pt x="5675087" y="0"/>
                </a:lnTo>
                <a:lnTo>
                  <a:pt x="5675087" y="2270035"/>
                </a:lnTo>
                <a:lnTo>
                  <a:pt x="0" y="22700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790700" y="1895475"/>
            <a:ext cx="5897995" cy="1412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99"/>
              </a:lnSpc>
            </a:pPr>
            <a:r>
              <a:rPr lang="en-US" sz="9999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UNIFORM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90700" y="3961001"/>
            <a:ext cx="8964731" cy="14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Polo shirt (logo preferred)</a:t>
            </a:r>
          </a:p>
          <a:p>
            <a:pPr algn="l">
              <a:lnSpc>
                <a:spcPts val="5500"/>
              </a:lnSpc>
            </a:pPr>
            <a:r>
              <a:rPr lang="en-US" sz="5000" i="1">
                <a:solidFill>
                  <a:srgbClr val="FFFFFF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shirts or ties anymore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90700" y="6072101"/>
            <a:ext cx="10672786" cy="2101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Black school shoes</a:t>
            </a:r>
          </a:p>
          <a:p>
            <a:pPr algn="l">
              <a:lnSpc>
                <a:spcPts val="5500"/>
              </a:lnSpc>
            </a:pPr>
            <a:r>
              <a:rPr lang="en-US" sz="5000" i="1">
                <a:solidFill>
                  <a:srgbClr val="FFFFFF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Trainers ONLY on P.E. days</a:t>
            </a:r>
          </a:p>
          <a:p>
            <a:pPr algn="l">
              <a:lnSpc>
                <a:spcPts val="5500"/>
              </a:lnSpc>
            </a:pPr>
            <a:r>
              <a:rPr lang="en-US" sz="5000" i="1">
                <a:solidFill>
                  <a:srgbClr val="FFFFFF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boots at all, including UGGS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079986" y="4751936"/>
            <a:ext cx="4926270" cy="2830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</a:pPr>
            <a:r>
              <a:rPr lang="en-US" sz="6999">
                <a:solidFill>
                  <a:srgbClr val="18A51F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Our Uniform Policy is on our website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EA4E1-38B3-2B09-1F2D-296A5A374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il envelope icon in comic style email message vector ...">
            <a:extLst>
              <a:ext uri="{FF2B5EF4-FFF2-40B4-BE49-F238E27FC236}">
                <a16:creationId xmlns:a16="http://schemas.microsoft.com/office/drawing/2014/main" id="{1F4A327A-03F0-A228-741F-5AEEFEE5A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7947" y="2781300"/>
            <a:ext cx="5482227" cy="54822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84ADA40-2474-3555-DE72-E53770A266FF}"/>
              </a:ext>
            </a:extLst>
          </p:cNvPr>
          <p:cNvSpPr txBox="1"/>
          <p:nvPr/>
        </p:nvSpPr>
        <p:spPr>
          <a:xfrm>
            <a:off x="-1447800" y="12137"/>
            <a:ext cx="19960420" cy="1292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7200" b="1" dirty="0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Communication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74394B-4FAE-46C6-260F-EDBC2F946D9B}"/>
              </a:ext>
            </a:extLst>
          </p:cNvPr>
          <p:cNvSpPr txBox="1"/>
          <p:nvPr/>
        </p:nvSpPr>
        <p:spPr>
          <a:xfrm>
            <a:off x="381000" y="1771650"/>
            <a:ext cx="88761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latin typeface="Century Gothic Paneuropean" panose="020B0604020202020204" charset="0"/>
                <a:cs typeface="Century Gothic Paneuropean" panose="020B0604020202020204" charset="0"/>
              </a:rPr>
              <a:t>You can e-mail the office if you wish to communicate with us. </a:t>
            </a:r>
          </a:p>
          <a:p>
            <a:pPr algn="ctr"/>
            <a:endParaRPr lang="en-GB" sz="4000" b="1" dirty="0">
              <a:latin typeface="Century Gothic Paneuropean" panose="020B0604020202020204" charset="0"/>
              <a:cs typeface="Century Gothic Paneuropean" panose="020B0604020202020204" charset="0"/>
            </a:endParaRPr>
          </a:p>
          <a:p>
            <a:pPr algn="ctr"/>
            <a:endParaRPr lang="en-GB" sz="4000" b="1" dirty="0">
              <a:latin typeface="Century Gothic Paneuropean" panose="020B0604020202020204" charset="0"/>
              <a:cs typeface="Century Gothic Paneuropean" panose="020B0604020202020204" charset="0"/>
            </a:endParaRPr>
          </a:p>
        </p:txBody>
      </p:sp>
      <p:pic>
        <p:nvPicPr>
          <p:cNvPr id="4" name="Picture 3" descr="Arbor Communication App - Portfield Primary">
            <a:extLst>
              <a:ext uri="{FF2B5EF4-FFF2-40B4-BE49-F238E27FC236}">
                <a16:creationId xmlns:a16="http://schemas.microsoft.com/office/drawing/2014/main" id="{5D942E50-8807-6C6D-F7B7-791E3BB1D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8176815"/>
            <a:ext cx="3200400" cy="12001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18F172B-3271-8F88-9A62-167A61F58E79}"/>
              </a:ext>
            </a:extLst>
          </p:cNvPr>
          <p:cNvSpPr txBox="1"/>
          <p:nvPr/>
        </p:nvSpPr>
        <p:spPr>
          <a:xfrm>
            <a:off x="5313453" y="8467724"/>
            <a:ext cx="12420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latin typeface="Century Gothic Paneuropean" panose="020B0604020202020204" charset="0"/>
                <a:cs typeface="Century Gothic Paneuropean" panose="020B0604020202020204" charset="0"/>
              </a:rPr>
              <a:t>We will send praise e-mails/texts throughout the year – keep your eyes peeled!</a:t>
            </a:r>
          </a:p>
          <a:p>
            <a:pPr algn="ctr"/>
            <a:endParaRPr lang="en-GB" sz="4000" b="1" dirty="0">
              <a:latin typeface="Century Gothic Paneuropean" panose="020B0604020202020204" charset="0"/>
              <a:cs typeface="Century Gothic Paneuropean" panose="020B0604020202020204" charset="0"/>
            </a:endParaRPr>
          </a:p>
          <a:p>
            <a:pPr algn="ctr"/>
            <a:endParaRPr lang="en-GB" sz="4000" b="1" dirty="0">
              <a:latin typeface="Century Gothic Paneuropean" panose="020B0604020202020204" charset="0"/>
              <a:cs typeface="Century Gothic Paneuropean" panose="020B060402020202020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257EB18-29D9-B625-9253-31ACFAF49C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49100" y="1642523"/>
            <a:ext cx="3211095" cy="337506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069E903-7A4E-B875-9058-35D25D6901F9}"/>
              </a:ext>
            </a:extLst>
          </p:cNvPr>
          <p:cNvSpPr txBox="1"/>
          <p:nvPr/>
        </p:nvSpPr>
        <p:spPr>
          <a:xfrm>
            <a:off x="9144000" y="5119687"/>
            <a:ext cx="859005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latin typeface="Century Gothic Paneuropean" panose="020B0604020202020204" charset="0"/>
                <a:cs typeface="Century Gothic Paneuropean" panose="020B0604020202020204" charset="0"/>
              </a:rPr>
              <a:t>Pick up time is busy for all - we will give you a call if a longer conversation is needed. </a:t>
            </a:r>
          </a:p>
          <a:p>
            <a:pPr algn="ctr"/>
            <a:endParaRPr lang="en-GB" sz="4000" b="1" dirty="0">
              <a:latin typeface="Century Gothic Paneuropean" panose="020B0604020202020204" charset="0"/>
              <a:cs typeface="Century Gothic Paneuropean" panose="020B0604020202020204" charset="0"/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5B615940-CC31-EADB-D6E5-CAEFEADA01C7}"/>
              </a:ext>
            </a:extLst>
          </p:cNvPr>
          <p:cNvSpPr/>
          <p:nvPr/>
        </p:nvSpPr>
        <p:spPr>
          <a:xfrm>
            <a:off x="4953000" y="8776890"/>
            <a:ext cx="533400" cy="17661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573B2492-0EDF-1F51-37AC-9E80A4C8EF76}"/>
              </a:ext>
            </a:extLst>
          </p:cNvPr>
          <p:cNvSpPr/>
          <p:nvPr/>
        </p:nvSpPr>
        <p:spPr>
          <a:xfrm rot="5400000">
            <a:off x="13385205" y="4797700"/>
            <a:ext cx="533400" cy="17661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53D4D73E-6DD7-C923-E1F2-50638ABC80FE}"/>
              </a:ext>
            </a:extLst>
          </p:cNvPr>
          <p:cNvSpPr/>
          <p:nvPr/>
        </p:nvSpPr>
        <p:spPr>
          <a:xfrm rot="5400000">
            <a:off x="4774605" y="3334369"/>
            <a:ext cx="533400" cy="17661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458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B0CF9-C56A-0BD9-09CD-36238BE47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AB99C76F-1E0B-7D6E-97F4-61A6C0B4E225}"/>
              </a:ext>
            </a:extLst>
          </p:cNvPr>
          <p:cNvSpPr txBox="1"/>
          <p:nvPr/>
        </p:nvSpPr>
        <p:spPr>
          <a:xfrm>
            <a:off x="-4038600" y="-41235"/>
            <a:ext cx="19960420" cy="1374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8800" b="1" dirty="0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Praise and Rewards!</a:t>
            </a:r>
          </a:p>
        </p:txBody>
      </p:sp>
      <p:pic>
        <p:nvPicPr>
          <p:cNvPr id="4" name="Picture 3" descr="Arbor Communication App - Portfield Primary">
            <a:extLst>
              <a:ext uri="{FF2B5EF4-FFF2-40B4-BE49-F238E27FC236}">
                <a16:creationId xmlns:a16="http://schemas.microsoft.com/office/drawing/2014/main" id="{EEC8ACC8-62BA-6418-3601-88E4EA4A6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8176815"/>
            <a:ext cx="3200400" cy="12001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F11244-70FA-AB04-2439-7D31196168F2}"/>
              </a:ext>
            </a:extLst>
          </p:cNvPr>
          <p:cNvSpPr txBox="1"/>
          <p:nvPr/>
        </p:nvSpPr>
        <p:spPr>
          <a:xfrm>
            <a:off x="5313453" y="8467724"/>
            <a:ext cx="12420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latin typeface="Century Gothic Paneuropean" panose="020B0604020202020204" charset="0"/>
                <a:cs typeface="Century Gothic Paneuropean" panose="020B0604020202020204" charset="0"/>
              </a:rPr>
              <a:t>We will send praise e-mails/texts throughout the year – keep your eyes peeled!</a:t>
            </a:r>
          </a:p>
          <a:p>
            <a:pPr algn="ctr"/>
            <a:endParaRPr lang="en-GB" sz="4000" b="1" dirty="0">
              <a:latin typeface="Century Gothic Paneuropean" panose="020B0604020202020204" charset="0"/>
              <a:cs typeface="Century Gothic Paneuropean" panose="020B0604020202020204" charset="0"/>
            </a:endParaRPr>
          </a:p>
          <a:p>
            <a:pPr algn="ctr"/>
            <a:endParaRPr lang="en-GB" sz="4000" b="1" dirty="0">
              <a:latin typeface="Century Gothic Paneuropean" panose="020B0604020202020204" charset="0"/>
              <a:cs typeface="Century Gothic Paneuropean" panose="020B0604020202020204" charset="0"/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1E010CDA-FB69-A07A-8861-1B3C6279E43C}"/>
              </a:ext>
            </a:extLst>
          </p:cNvPr>
          <p:cNvSpPr/>
          <p:nvPr/>
        </p:nvSpPr>
        <p:spPr>
          <a:xfrm>
            <a:off x="4953000" y="8776890"/>
            <a:ext cx="533400" cy="17661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756D8C-EDCD-8CBD-F528-F499819C8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379" y="3958892"/>
            <a:ext cx="10812023" cy="35643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2493F8C-D4FF-28F0-EF6E-2376920B27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761243">
            <a:off x="11876392" y="753109"/>
            <a:ext cx="2976358" cy="1830230"/>
          </a:xfrm>
          <a:prstGeom prst="rect">
            <a:avLst/>
          </a:prstGeom>
        </p:spPr>
      </p:pic>
      <p:pic>
        <p:nvPicPr>
          <p:cNvPr id="7" name="Picture 6" descr="SuperStickers &amp;#39;Star of the Week&amp;#39; Rainbow Sparkling Certificates. A5 certificates. Pack of 20.">
            <a:extLst>
              <a:ext uri="{FF2B5EF4-FFF2-40B4-BE49-F238E27FC236}">
                <a16:creationId xmlns:a16="http://schemas.microsoft.com/office/drawing/2014/main" id="{121C932B-1B0C-80C4-4E8F-5AA07482CE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398203">
            <a:off x="14597457" y="1575765"/>
            <a:ext cx="2857500" cy="2000250"/>
          </a:xfrm>
          <a:prstGeom prst="rect">
            <a:avLst/>
          </a:prstGeom>
        </p:spPr>
      </p:pic>
      <p:pic>
        <p:nvPicPr>
          <p:cNvPr id="13" name="Picture 12" descr="Mini Cup Attendance Award | Trophies2U">
            <a:extLst>
              <a:ext uri="{FF2B5EF4-FFF2-40B4-BE49-F238E27FC236}">
                <a16:creationId xmlns:a16="http://schemas.microsoft.com/office/drawing/2014/main" id="{791D5B32-36E7-EA3A-0AB1-8EBED4C0CF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9595" y="1484741"/>
            <a:ext cx="2206810" cy="220681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D12A992-BCB2-63A0-83E6-0CA495DC08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493221">
            <a:off x="14813029" y="4777783"/>
            <a:ext cx="2943225" cy="300037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D957CEA-0F26-7B13-8891-2643FA343D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269698">
            <a:off x="12269613" y="4046095"/>
            <a:ext cx="2927800" cy="21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624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4648323"/>
            <a:ext cx="6877095" cy="4639571"/>
          </a:xfrm>
          <a:custGeom>
            <a:avLst/>
            <a:gdLst/>
            <a:ahLst/>
            <a:cxnLst/>
            <a:rect l="l" t="t" r="r" b="b"/>
            <a:pathLst>
              <a:path w="6877095" h="4639571">
                <a:moveTo>
                  <a:pt x="0" y="0"/>
                </a:moveTo>
                <a:lnTo>
                  <a:pt x="6877095" y="0"/>
                </a:lnTo>
                <a:lnTo>
                  <a:pt x="6877095" y="4639571"/>
                </a:lnTo>
                <a:lnTo>
                  <a:pt x="0" y="46395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614327" y="4230534"/>
            <a:ext cx="3283755" cy="4669166"/>
          </a:xfrm>
          <a:custGeom>
            <a:avLst/>
            <a:gdLst/>
            <a:ahLst/>
            <a:cxnLst/>
            <a:rect l="l" t="t" r="r" b="b"/>
            <a:pathLst>
              <a:path w="3283755" h="4669166">
                <a:moveTo>
                  <a:pt x="0" y="0"/>
                </a:moveTo>
                <a:lnTo>
                  <a:pt x="3283756" y="0"/>
                </a:lnTo>
                <a:lnTo>
                  <a:pt x="3283756" y="4669166"/>
                </a:lnTo>
                <a:lnTo>
                  <a:pt x="0" y="46691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576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96048" y="729441"/>
            <a:ext cx="2455726" cy="2483668"/>
          </a:xfrm>
          <a:custGeom>
            <a:avLst/>
            <a:gdLst/>
            <a:ahLst/>
            <a:cxnLst/>
            <a:rect l="l" t="t" r="r" b="b"/>
            <a:pathLst>
              <a:path w="2455726" h="2483668">
                <a:moveTo>
                  <a:pt x="0" y="0"/>
                </a:moveTo>
                <a:lnTo>
                  <a:pt x="2455726" y="0"/>
                </a:lnTo>
                <a:lnTo>
                  <a:pt x="2455726" y="2483667"/>
                </a:lnTo>
                <a:lnTo>
                  <a:pt x="0" y="24836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498074" y="4230534"/>
            <a:ext cx="1828874" cy="3187580"/>
          </a:xfrm>
          <a:custGeom>
            <a:avLst/>
            <a:gdLst/>
            <a:ahLst/>
            <a:cxnLst/>
            <a:rect l="l" t="t" r="r" b="b"/>
            <a:pathLst>
              <a:path w="1828874" h="3187580">
                <a:moveTo>
                  <a:pt x="0" y="0"/>
                </a:moveTo>
                <a:lnTo>
                  <a:pt x="1828874" y="0"/>
                </a:lnTo>
                <a:lnTo>
                  <a:pt x="1828874" y="3187580"/>
                </a:lnTo>
                <a:lnTo>
                  <a:pt x="0" y="31875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1219200"/>
            <a:ext cx="10620170" cy="1330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00"/>
              </a:lnSpc>
            </a:pPr>
            <a:r>
              <a:rPr lang="en-US" sz="100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Food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056629"/>
            <a:ext cx="7398157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Healthy Packed Lunches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557127" y="479433"/>
            <a:ext cx="7398157" cy="2733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sweets/cakes</a:t>
            </a:r>
          </a:p>
          <a:p>
            <a:pPr algn="ctr">
              <a:lnSpc>
                <a:spcPts val="3299"/>
              </a:lnSpc>
            </a:pPr>
            <a:endParaRPr lang="en-US" sz="6000" i="1">
              <a:solidFill>
                <a:srgbClr val="0F2F59"/>
              </a:solidFill>
              <a:latin typeface="Century Gothic Paneuropean Italics"/>
              <a:ea typeface="Century Gothic Paneuropean Italics"/>
              <a:cs typeface="Century Gothic Paneuropean Italics"/>
              <a:sym typeface="Century Gothic Paneuropean Italics"/>
            </a:endParaRPr>
          </a:p>
          <a:p>
            <a:pPr algn="ctr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nuts or nut products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537021" y="7915450"/>
            <a:ext cx="3750979" cy="2282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3999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 Water bottle</a:t>
            </a:r>
          </a:p>
          <a:p>
            <a:pPr algn="ctr">
              <a:lnSpc>
                <a:spcPts val="1899"/>
              </a:lnSpc>
            </a:pPr>
            <a:endParaRPr lang="en-US" sz="3999" i="1">
              <a:solidFill>
                <a:srgbClr val="0F2F59"/>
              </a:solidFill>
              <a:latin typeface="Century Gothic Paneuropean Italics"/>
              <a:ea typeface="Century Gothic Paneuropean Italics"/>
              <a:cs typeface="Century Gothic Paneuropean Italics"/>
              <a:sym typeface="Century Gothic Paneuropean Italics"/>
            </a:endParaRPr>
          </a:p>
          <a:p>
            <a:pPr algn="ctr">
              <a:lnSpc>
                <a:spcPts val="3999"/>
              </a:lnSpc>
            </a:pPr>
            <a:r>
              <a:rPr lang="en-US" sz="3999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squash, juice or fizzy drinks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648870" y="535581"/>
            <a:ext cx="5978194" cy="3197763"/>
          </a:xfrm>
          <a:custGeom>
            <a:avLst/>
            <a:gdLst/>
            <a:ahLst/>
            <a:cxnLst/>
            <a:rect l="l" t="t" r="r" b="b"/>
            <a:pathLst>
              <a:path w="5978194" h="3197763">
                <a:moveTo>
                  <a:pt x="0" y="0"/>
                </a:moveTo>
                <a:lnTo>
                  <a:pt x="5978193" y="0"/>
                </a:lnTo>
                <a:lnTo>
                  <a:pt x="5978193" y="3197762"/>
                </a:lnTo>
                <a:lnTo>
                  <a:pt x="0" y="31977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697" t="-12306" r="-8228" b="-1538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797740" y="6904168"/>
            <a:ext cx="2683275" cy="2727598"/>
          </a:xfrm>
          <a:custGeom>
            <a:avLst/>
            <a:gdLst/>
            <a:ahLst/>
            <a:cxnLst/>
            <a:rect l="l" t="t" r="r" b="b"/>
            <a:pathLst>
              <a:path w="2683275" h="2727598">
                <a:moveTo>
                  <a:pt x="0" y="0"/>
                </a:moveTo>
                <a:lnTo>
                  <a:pt x="2683275" y="0"/>
                </a:lnTo>
                <a:lnTo>
                  <a:pt x="2683275" y="2727599"/>
                </a:lnTo>
                <a:lnTo>
                  <a:pt x="0" y="27275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978507" y="6792528"/>
            <a:ext cx="3238277" cy="2950880"/>
          </a:xfrm>
          <a:custGeom>
            <a:avLst/>
            <a:gdLst/>
            <a:ahLst/>
            <a:cxnLst/>
            <a:rect l="l" t="t" r="r" b="b"/>
            <a:pathLst>
              <a:path w="3238277" h="2950880">
                <a:moveTo>
                  <a:pt x="0" y="0"/>
                </a:moveTo>
                <a:lnTo>
                  <a:pt x="3238277" y="0"/>
                </a:lnTo>
                <a:lnTo>
                  <a:pt x="3238277" y="2950879"/>
                </a:lnTo>
                <a:lnTo>
                  <a:pt x="0" y="29508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4199547"/>
            <a:ext cx="16598363" cy="194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We are not permitted to accept cash.</a:t>
            </a:r>
          </a:p>
          <a:p>
            <a:pPr algn="l">
              <a:lnSpc>
                <a:spcPts val="3000"/>
              </a:lnSpc>
            </a:pPr>
            <a:endParaRPr lang="en-US" sz="6000" i="1">
              <a:solidFill>
                <a:srgbClr val="0F2F59"/>
              </a:solidFill>
              <a:latin typeface="Century Gothic Paneuropean Italics"/>
              <a:ea typeface="Century Gothic Paneuropean Italics"/>
              <a:cs typeface="Century Gothic Paneuropean Italics"/>
              <a:sym typeface="Century Gothic Paneuropean Italics"/>
            </a:endParaRPr>
          </a:p>
          <a:p>
            <a:pPr algn="l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Everything must be paid for via </a:t>
            </a:r>
            <a:r>
              <a:rPr lang="en-US" sz="6000" b="1" i="1">
                <a:solidFill>
                  <a:srgbClr val="67CECB"/>
                </a:solidFill>
                <a:latin typeface="Century Gothic Paneuropean Bold Italics"/>
                <a:ea typeface="Century Gothic Paneuropean Bold Italics"/>
                <a:cs typeface="Century Gothic Paneuropean Bold Italics"/>
                <a:sym typeface="Century Gothic Paneuropean Bold Italics"/>
              </a:rPr>
              <a:t>SCOPAY</a:t>
            </a: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.</a:t>
            </a:r>
          </a:p>
        </p:txBody>
      </p:sp>
      <p:sp>
        <p:nvSpPr>
          <p:cNvPr id="6" name="Freeform 6"/>
          <p:cNvSpPr/>
          <p:nvPr/>
        </p:nvSpPr>
        <p:spPr>
          <a:xfrm>
            <a:off x="6766572" y="7378585"/>
            <a:ext cx="4222588" cy="1778765"/>
          </a:xfrm>
          <a:custGeom>
            <a:avLst/>
            <a:gdLst/>
            <a:ahLst/>
            <a:cxnLst/>
            <a:rect l="l" t="t" r="r" b="b"/>
            <a:pathLst>
              <a:path w="4222588" h="1778765">
                <a:moveTo>
                  <a:pt x="0" y="0"/>
                </a:moveTo>
                <a:lnTo>
                  <a:pt x="4222588" y="0"/>
                </a:lnTo>
                <a:lnTo>
                  <a:pt x="4222588" y="1778765"/>
                </a:lnTo>
                <a:lnTo>
                  <a:pt x="0" y="17787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726081"/>
            <a:ext cx="11769040" cy="2597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00"/>
              </a:lnSpc>
            </a:pPr>
            <a:r>
              <a:rPr lang="en-US" sz="100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Paying for anything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2896" y="0"/>
                  </a:moveTo>
                  <a:lnTo>
                    <a:pt x="4251830" y="0"/>
                  </a:lnTo>
                  <a:cubicBezTo>
                    <a:pt x="4264475" y="0"/>
                    <a:pt x="4274726" y="10251"/>
                    <a:pt x="4274726" y="22896"/>
                  </a:cubicBezTo>
                  <a:lnTo>
                    <a:pt x="4274726" y="2144571"/>
                  </a:lnTo>
                  <a:cubicBezTo>
                    <a:pt x="4274726" y="2150643"/>
                    <a:pt x="4272314" y="2156467"/>
                    <a:pt x="4268020" y="2160761"/>
                  </a:cubicBezTo>
                  <a:cubicBezTo>
                    <a:pt x="4263726" y="2165054"/>
                    <a:pt x="4257903" y="2167467"/>
                    <a:pt x="4251830" y="2167467"/>
                  </a:cubicBezTo>
                  <a:lnTo>
                    <a:pt x="22896" y="2167467"/>
                  </a:lnTo>
                  <a:cubicBezTo>
                    <a:pt x="16823" y="2167467"/>
                    <a:pt x="11000" y="2165054"/>
                    <a:pt x="6706" y="2160761"/>
                  </a:cubicBezTo>
                  <a:cubicBezTo>
                    <a:pt x="2412" y="2156467"/>
                    <a:pt x="0" y="2150643"/>
                    <a:pt x="0" y="2144571"/>
                  </a:cubicBezTo>
                  <a:lnTo>
                    <a:pt x="0" y="22896"/>
                  </a:lnTo>
                  <a:cubicBezTo>
                    <a:pt x="0" y="16823"/>
                    <a:pt x="2412" y="11000"/>
                    <a:pt x="6706" y="6706"/>
                  </a:cubicBezTo>
                  <a:cubicBezTo>
                    <a:pt x="11000" y="2412"/>
                    <a:pt x="16823" y="0"/>
                    <a:pt x="22896" y="0"/>
                  </a:cubicBezTo>
                  <a:close/>
                </a:path>
              </a:pathLst>
            </a:custGeom>
            <a:solidFill>
              <a:srgbClr val="EAB73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12871" y="3359985"/>
            <a:ext cx="1203342" cy="1203342"/>
          </a:xfrm>
          <a:custGeom>
            <a:avLst/>
            <a:gdLst/>
            <a:ahLst/>
            <a:cxnLst/>
            <a:rect l="l" t="t" r="r" b="b"/>
            <a:pathLst>
              <a:path w="1203342" h="1203342">
                <a:moveTo>
                  <a:pt x="0" y="0"/>
                </a:moveTo>
                <a:lnTo>
                  <a:pt x="1203343" y="0"/>
                </a:lnTo>
                <a:lnTo>
                  <a:pt x="1203343" y="1203342"/>
                </a:lnTo>
                <a:lnTo>
                  <a:pt x="0" y="12033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217575" y="6341046"/>
            <a:ext cx="1410280" cy="1327323"/>
          </a:xfrm>
          <a:custGeom>
            <a:avLst/>
            <a:gdLst/>
            <a:ahLst/>
            <a:cxnLst/>
            <a:rect l="l" t="t" r="r" b="b"/>
            <a:pathLst>
              <a:path w="1410280" h="1327323">
                <a:moveTo>
                  <a:pt x="0" y="0"/>
                </a:moveTo>
                <a:lnTo>
                  <a:pt x="1410280" y="0"/>
                </a:lnTo>
                <a:lnTo>
                  <a:pt x="1410280" y="1327323"/>
                </a:lnTo>
                <a:lnTo>
                  <a:pt x="0" y="13273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44400" y="4774891"/>
            <a:ext cx="1340285" cy="1343644"/>
          </a:xfrm>
          <a:custGeom>
            <a:avLst/>
            <a:gdLst/>
            <a:ahLst/>
            <a:cxnLst/>
            <a:rect l="l" t="t" r="r" b="b"/>
            <a:pathLst>
              <a:path w="1340285" h="1343644">
                <a:moveTo>
                  <a:pt x="0" y="0"/>
                </a:moveTo>
                <a:lnTo>
                  <a:pt x="1340285" y="0"/>
                </a:lnTo>
                <a:lnTo>
                  <a:pt x="1340285" y="1343643"/>
                </a:lnTo>
                <a:lnTo>
                  <a:pt x="0" y="13436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75929" y="6328084"/>
            <a:ext cx="1340285" cy="1340285"/>
          </a:xfrm>
          <a:custGeom>
            <a:avLst/>
            <a:gdLst/>
            <a:ahLst/>
            <a:cxnLst/>
            <a:rect l="l" t="t" r="r" b="b"/>
            <a:pathLst>
              <a:path w="1340285" h="1340285">
                <a:moveTo>
                  <a:pt x="0" y="0"/>
                </a:moveTo>
                <a:lnTo>
                  <a:pt x="1340285" y="0"/>
                </a:lnTo>
                <a:lnTo>
                  <a:pt x="1340285" y="1340285"/>
                </a:lnTo>
                <a:lnTo>
                  <a:pt x="0" y="13402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217575" y="4803556"/>
            <a:ext cx="1362672" cy="1314978"/>
          </a:xfrm>
          <a:custGeom>
            <a:avLst/>
            <a:gdLst/>
            <a:ahLst/>
            <a:cxnLst/>
            <a:rect l="l" t="t" r="r" b="b"/>
            <a:pathLst>
              <a:path w="1362672" h="1314978">
                <a:moveTo>
                  <a:pt x="0" y="0"/>
                </a:moveTo>
                <a:lnTo>
                  <a:pt x="1362672" y="0"/>
                </a:lnTo>
                <a:lnTo>
                  <a:pt x="1362672" y="1314978"/>
                </a:lnTo>
                <a:lnTo>
                  <a:pt x="0" y="13149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92711" y="7877919"/>
            <a:ext cx="1106721" cy="1113681"/>
          </a:xfrm>
          <a:custGeom>
            <a:avLst/>
            <a:gdLst/>
            <a:ahLst/>
            <a:cxnLst/>
            <a:rect l="l" t="t" r="r" b="b"/>
            <a:pathLst>
              <a:path w="1106721" h="1113681">
                <a:moveTo>
                  <a:pt x="0" y="0"/>
                </a:moveTo>
                <a:lnTo>
                  <a:pt x="1106721" y="0"/>
                </a:lnTo>
                <a:lnTo>
                  <a:pt x="1106721" y="1113681"/>
                </a:lnTo>
                <a:lnTo>
                  <a:pt x="0" y="11136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600622" y="6974171"/>
            <a:ext cx="2282169" cy="2921176"/>
          </a:xfrm>
          <a:custGeom>
            <a:avLst/>
            <a:gdLst/>
            <a:ahLst/>
            <a:cxnLst/>
            <a:rect l="l" t="t" r="r" b="b"/>
            <a:pathLst>
              <a:path w="2282169" h="2921176">
                <a:moveTo>
                  <a:pt x="0" y="0"/>
                </a:moveTo>
                <a:lnTo>
                  <a:pt x="2282168" y="0"/>
                </a:lnTo>
                <a:lnTo>
                  <a:pt x="2282168" y="2921176"/>
                </a:lnTo>
                <a:lnTo>
                  <a:pt x="0" y="29211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512871" y="1553393"/>
            <a:ext cx="10620170" cy="1330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00"/>
              </a:lnSpc>
            </a:pPr>
            <a:r>
              <a:rPr lang="en-US" sz="10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KEEP IN TOUCH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087605" y="3645752"/>
            <a:ext cx="11513017" cy="53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www.cranleighprimary.surrey.sch.uk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087605" y="5219700"/>
            <a:ext cx="4564338" cy="53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01483 273286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87605" y="6771214"/>
            <a:ext cx="7825170" cy="53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info@cranleighprimary.co.uk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885047" y="5219700"/>
            <a:ext cx="4564338" cy="53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@cranleighpri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087605" y="7963644"/>
            <a:ext cx="8811306" cy="1035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Newsletter - emailed every Friday</a:t>
            </a:r>
          </a:p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On the website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a51c0c-caee-4c1a-8f4f-62e12f5266f9">
      <Terms xmlns="http://schemas.microsoft.com/office/infopath/2007/PartnerControls"/>
    </lcf76f155ced4ddcb4097134ff3c332f>
    <TaxCatchAll xmlns="ab9c3f3d-84a0-4c0d-90ae-22760be475e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90644E8C3E104B962807ABBC5E2D5B" ma:contentTypeVersion="14" ma:contentTypeDescription="Create a new document." ma:contentTypeScope="" ma:versionID="897e16f27368c0c5db40d4c8576537e0">
  <xsd:schema xmlns:xsd="http://www.w3.org/2001/XMLSchema" xmlns:xs="http://www.w3.org/2001/XMLSchema" xmlns:p="http://schemas.microsoft.com/office/2006/metadata/properties" xmlns:ns2="aaa51c0c-caee-4c1a-8f4f-62e12f5266f9" xmlns:ns3="ab9c3f3d-84a0-4c0d-90ae-22760be475ec" targetNamespace="http://schemas.microsoft.com/office/2006/metadata/properties" ma:root="true" ma:fieldsID="902aba4f2022816a4479d22bb579c048" ns2:_="" ns3:_="">
    <xsd:import namespace="aaa51c0c-caee-4c1a-8f4f-62e12f5266f9"/>
    <xsd:import namespace="ab9c3f3d-84a0-4c0d-90ae-22760be475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a51c0c-caee-4c1a-8f4f-62e12f5266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cd2256d-78ce-405a-a19d-fb6f6e7c2a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c3f3d-84a0-4c0d-90ae-22760be475ec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1f1df846-9adf-457e-9808-dc32a64ecdfe}" ma:internalName="TaxCatchAll" ma:showField="CatchAllData" ma:web="ab9c3f3d-84a0-4c0d-90ae-22760be475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006B69-243C-460F-8C9A-49AE6C589612}">
  <ds:schemaRefs>
    <ds:schemaRef ds:uri="http://schemas.microsoft.com/office/2006/metadata/properties"/>
    <ds:schemaRef ds:uri="http://schemas.microsoft.com/office/infopath/2007/PartnerControls"/>
    <ds:schemaRef ds:uri="aaa51c0c-caee-4c1a-8f4f-62e12f5266f9"/>
    <ds:schemaRef ds:uri="ab9c3f3d-84a0-4c0d-90ae-22760be475ec"/>
  </ds:schemaRefs>
</ds:datastoreItem>
</file>

<file path=customXml/itemProps2.xml><?xml version="1.0" encoding="utf-8"?>
<ds:datastoreItem xmlns:ds="http://schemas.openxmlformats.org/officeDocument/2006/customXml" ds:itemID="{DF748A93-E966-4578-9734-4A9DE1D4D2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a51c0c-caee-4c1a-8f4f-62e12f5266f9"/>
    <ds:schemaRef ds:uri="ab9c3f3d-84a0-4c0d-90ae-22760be475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80045C4-A4FC-4ACF-A955-7BE97BBA860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12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Y4 Meet the Teacher PPT - Sep 2024</dc:title>
  <cp:revision>35</cp:revision>
  <dcterms:created xsi:type="dcterms:W3CDTF">2006-08-16T00:00:00Z</dcterms:created>
  <dcterms:modified xsi:type="dcterms:W3CDTF">2026-09-11T13:54:19Z</dcterms:modified>
  <dc:identifier>DAGQLgQMMN0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0x0101007690644E8C3E104B962807ABBC5E2D5B</vt:lpwstr>
  </property>
  <property fmtid="{D5CDD505-2E9C-101B-9397-08002B2CF9AE}" pid="3" name="MediaServiceImageTags">
    <vt:lpwstr/>
  </property>
</Properties>
</file>